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96"/>
  </p:notesMasterIdLst>
  <p:sldIdLst>
    <p:sldId id="325" r:id="rId5"/>
    <p:sldId id="341" r:id="rId6"/>
    <p:sldId id="327" r:id="rId7"/>
    <p:sldId id="328" r:id="rId8"/>
    <p:sldId id="329" r:id="rId9"/>
    <p:sldId id="330" r:id="rId10"/>
    <p:sldId id="347" r:id="rId11"/>
    <p:sldId id="354" r:id="rId12"/>
    <p:sldId id="332" r:id="rId13"/>
    <p:sldId id="375" r:id="rId14"/>
    <p:sldId id="342" r:id="rId15"/>
    <p:sldId id="343" r:id="rId16"/>
    <p:sldId id="348" r:id="rId17"/>
    <p:sldId id="352" r:id="rId18"/>
    <p:sldId id="345" r:id="rId19"/>
    <p:sldId id="346" r:id="rId20"/>
    <p:sldId id="333" r:id="rId21"/>
    <p:sldId id="360" r:id="rId22"/>
    <p:sldId id="359" r:id="rId23"/>
    <p:sldId id="334" r:id="rId24"/>
    <p:sldId id="363" r:id="rId25"/>
    <p:sldId id="361" r:id="rId26"/>
    <p:sldId id="364" r:id="rId27"/>
    <p:sldId id="439" r:id="rId28"/>
    <p:sldId id="440" r:id="rId29"/>
    <p:sldId id="362" r:id="rId30"/>
    <p:sldId id="365" r:id="rId31"/>
    <p:sldId id="403" r:id="rId32"/>
    <p:sldId id="437" r:id="rId33"/>
    <p:sldId id="337" r:id="rId34"/>
    <p:sldId id="367" r:id="rId35"/>
    <p:sldId id="417" r:id="rId36"/>
    <p:sldId id="338" r:id="rId37"/>
    <p:sldId id="430" r:id="rId38"/>
    <p:sldId id="431" r:id="rId39"/>
    <p:sldId id="433" r:id="rId40"/>
    <p:sldId id="435" r:id="rId41"/>
    <p:sldId id="436" r:id="rId42"/>
    <p:sldId id="355" r:id="rId43"/>
    <p:sldId id="429" r:id="rId44"/>
    <p:sldId id="428" r:id="rId45"/>
    <p:sldId id="336" r:id="rId46"/>
    <p:sldId id="369" r:id="rId47"/>
    <p:sldId id="370" r:id="rId48"/>
    <p:sldId id="339" r:id="rId49"/>
    <p:sldId id="371" r:id="rId50"/>
    <p:sldId id="376" r:id="rId51"/>
    <p:sldId id="372" r:id="rId52"/>
    <p:sldId id="382" r:id="rId53"/>
    <p:sldId id="398" r:id="rId54"/>
    <p:sldId id="395" r:id="rId55"/>
    <p:sldId id="404" r:id="rId56"/>
    <p:sldId id="405" r:id="rId57"/>
    <p:sldId id="396" r:id="rId58"/>
    <p:sldId id="441" r:id="rId59"/>
    <p:sldId id="400" r:id="rId60"/>
    <p:sldId id="438" r:id="rId61"/>
    <p:sldId id="399" r:id="rId62"/>
    <p:sldId id="442" r:id="rId63"/>
    <p:sldId id="349" r:id="rId64"/>
    <p:sldId id="357" r:id="rId65"/>
    <p:sldId id="394" r:id="rId66"/>
    <p:sldId id="391" r:id="rId67"/>
    <p:sldId id="392" r:id="rId68"/>
    <p:sldId id="393" r:id="rId69"/>
    <p:sldId id="402" r:id="rId70"/>
    <p:sldId id="380" r:id="rId71"/>
    <p:sldId id="351" r:id="rId72"/>
    <p:sldId id="379" r:id="rId73"/>
    <p:sldId id="401" r:id="rId74"/>
    <p:sldId id="418" r:id="rId75"/>
    <p:sldId id="406" r:id="rId76"/>
    <p:sldId id="419" r:id="rId77"/>
    <p:sldId id="420" r:id="rId78"/>
    <p:sldId id="421" r:id="rId79"/>
    <p:sldId id="422" r:id="rId80"/>
    <p:sldId id="423" r:id="rId81"/>
    <p:sldId id="424" r:id="rId82"/>
    <p:sldId id="425" r:id="rId83"/>
    <p:sldId id="426" r:id="rId84"/>
    <p:sldId id="427" r:id="rId85"/>
    <p:sldId id="432" r:id="rId86"/>
    <p:sldId id="414" r:id="rId87"/>
    <p:sldId id="381" r:id="rId88"/>
    <p:sldId id="411" r:id="rId89"/>
    <p:sldId id="409" r:id="rId90"/>
    <p:sldId id="408" r:id="rId91"/>
    <p:sldId id="407" r:id="rId92"/>
    <p:sldId id="397" r:id="rId93"/>
    <p:sldId id="434" r:id="rId94"/>
    <p:sldId id="410"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780"/>
    <a:srgbClr val="D274CB"/>
    <a:srgbClr val="99FF99"/>
    <a:srgbClr val="000000"/>
    <a:srgbClr val="FF0000"/>
    <a:srgbClr val="0070C0"/>
    <a:srgbClr val="7820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909" autoAdjust="0"/>
  </p:normalViewPr>
  <p:slideViewPr>
    <p:cSldViewPr snapToGrid="0">
      <p:cViewPr varScale="1">
        <p:scale>
          <a:sx n="84" d="100"/>
          <a:sy n="84" d="100"/>
        </p:scale>
        <p:origin x="672" y="82"/>
      </p:cViewPr>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10/9/2020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4154B-F4A3-483A-917E-306EE56506CE}" type="slidenum">
              <a:rPr lang="en-US" smtClean="0"/>
              <a:t>75</a:t>
            </a:fld>
            <a:endParaRPr lang="en-US" dirty="0"/>
          </a:p>
        </p:txBody>
      </p:sp>
    </p:spTree>
    <p:extLst>
      <p:ext uri="{BB962C8B-B14F-4D97-AF65-F5344CB8AC3E}">
        <p14:creationId xmlns:p14="http://schemas.microsoft.com/office/powerpoint/2010/main" val="178813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8A62-DCE9-4436-9813-08E79A925A23}" type="datetime1">
              <a:rPr lang="en-US" smtClean="0"/>
              <a:t>10/9/2020</a:t>
            </a:fld>
            <a:endParaRPr lang="en-US" dirty="0"/>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AE9BF7-07DF-409E-B752-2C7FF3C69342}" type="datetime1">
              <a:rPr lang="en-US" smtClean="0"/>
              <a:t>10/9/2020</a:t>
            </a:fld>
            <a:endParaRPr lang="en-US" dirty="0"/>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00" b="-1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10/9/2020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www.tranthanhtu.vn/post/2017/01/11/git-branching-mode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nvie.com/posts/a-successful-git-branching-mode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git-tower.com/learn/git/ebook/en/command-line/appendix/from-subversion-to-g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help.github.com/en/github/authenticating-to-github/working-with-ssh-key-passphrases#auto-launching-ssh-agent-on-git-for-window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67.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70.png"/><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javatpoint.com/git-fetch"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 xmlns:a16="http://schemas.microsoft.com/office/drawing/2014/main" id="{F81819F9-8CAC-4A6C-8F06-0482027F97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sz="4000" dirty="0"/>
              <a:t>Git (Distributed Version Control System)</a:t>
            </a:r>
          </a:p>
        </p:txBody>
      </p:sp>
      <p:sp>
        <p:nvSpPr>
          <p:cNvPr id="3" name="Subtitle 2">
            <a:extLst>
              <a:ext uri="{FF2B5EF4-FFF2-40B4-BE49-F238E27FC236}">
                <a16:creationId xmlns=""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r>
              <a:rPr lang="en-US" dirty="0"/>
              <a:t>Alexandre DINH-DEBOUNY</a:t>
            </a:r>
          </a:p>
        </p:txBody>
      </p:sp>
      <p:sp>
        <p:nvSpPr>
          <p:cNvPr id="106" name="Rectangle 105">
            <a:extLst>
              <a:ext uri="{FF2B5EF4-FFF2-40B4-BE49-F238E27FC236}">
                <a16:creationId xmlns="" xmlns:a16="http://schemas.microsoft.com/office/drawing/2014/main" id="{4A98CC08-AEC2-4E8F-8F52-0F5C6372DB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 xmlns:a16="http://schemas.microsoft.com/office/drawing/2014/main" id="{5D1545E6-EB3C-4478-A661-A2CA963F12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09" name="Freeform 11">
              <a:extLst>
                <a:ext uri="{FF2B5EF4-FFF2-40B4-BE49-F238E27FC236}">
                  <a16:creationId xmlns="" xmlns:a16="http://schemas.microsoft.com/office/drawing/2014/main" id="{B2E5B960-0C5D-4F77-8E9F-9F3D883D83C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10" name="Freeform 12">
              <a:extLst>
                <a:ext uri="{FF2B5EF4-FFF2-40B4-BE49-F238E27FC236}">
                  <a16:creationId xmlns="" xmlns:a16="http://schemas.microsoft.com/office/drawing/2014/main" id="{258E44FC-92AD-43A0-BB05-DB268C82D8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11" name="Freeform 13">
              <a:extLst>
                <a:ext uri="{FF2B5EF4-FFF2-40B4-BE49-F238E27FC236}">
                  <a16:creationId xmlns="" xmlns:a16="http://schemas.microsoft.com/office/drawing/2014/main" id="{C63D3083-A56C-4199-8DE0-63C8BE9EDFE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12" name="Freeform 14">
              <a:extLst>
                <a:ext uri="{FF2B5EF4-FFF2-40B4-BE49-F238E27FC236}">
                  <a16:creationId xmlns="" xmlns:a16="http://schemas.microsoft.com/office/drawing/2014/main" id="{C7CD3581-635D-438F-A64F-68404E7AE0B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13" name="Freeform 15">
              <a:extLst>
                <a:ext uri="{FF2B5EF4-FFF2-40B4-BE49-F238E27FC236}">
                  <a16:creationId xmlns="" xmlns:a16="http://schemas.microsoft.com/office/drawing/2014/main" id="{AD6904C0-211C-41A2-BDB8-3B07C90BBB4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14" name="Freeform 16">
              <a:extLst>
                <a:ext uri="{FF2B5EF4-FFF2-40B4-BE49-F238E27FC236}">
                  <a16:creationId xmlns="" xmlns:a16="http://schemas.microsoft.com/office/drawing/2014/main" id="{B0837DA6-CAF9-4E78-A39E-6358EDE2B1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15" name="Freeform 17">
              <a:extLst>
                <a:ext uri="{FF2B5EF4-FFF2-40B4-BE49-F238E27FC236}">
                  <a16:creationId xmlns="" xmlns:a16="http://schemas.microsoft.com/office/drawing/2014/main" id="{0A99DD7D-3AB3-471E-842F-8AFEA09D07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16" name="Freeform 18">
              <a:extLst>
                <a:ext uri="{FF2B5EF4-FFF2-40B4-BE49-F238E27FC236}">
                  <a16:creationId xmlns="" xmlns:a16="http://schemas.microsoft.com/office/drawing/2014/main" id="{9C70B0D4-92FE-478F-86BD-93BA2C4DFCD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17" name="Freeform 19">
              <a:extLst>
                <a:ext uri="{FF2B5EF4-FFF2-40B4-BE49-F238E27FC236}">
                  <a16:creationId xmlns="" xmlns:a16="http://schemas.microsoft.com/office/drawing/2014/main" id="{C9156BE6-11D4-4696-9E3F-C325BFAC81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118" name="Freeform 20">
              <a:extLst>
                <a:ext uri="{FF2B5EF4-FFF2-40B4-BE49-F238E27FC236}">
                  <a16:creationId xmlns="" xmlns:a16="http://schemas.microsoft.com/office/drawing/2014/main" id="{4E667226-1D20-4A9D-BBE3-AC17EA436F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119" name="Freeform 21">
              <a:extLst>
                <a:ext uri="{FF2B5EF4-FFF2-40B4-BE49-F238E27FC236}">
                  <a16:creationId xmlns="" xmlns:a16="http://schemas.microsoft.com/office/drawing/2014/main" id="{2F87E3B6-5202-4434-9B26-42B46774F32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120" name="Freeform 22">
              <a:extLst>
                <a:ext uri="{FF2B5EF4-FFF2-40B4-BE49-F238E27FC236}">
                  <a16:creationId xmlns="" xmlns:a16="http://schemas.microsoft.com/office/drawing/2014/main" id="{AEA5E85F-F1F4-40E4-A62C-95324F67492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22" name="Group 121">
            <a:extLst>
              <a:ext uri="{FF2B5EF4-FFF2-40B4-BE49-F238E27FC236}">
                <a16:creationId xmlns="" xmlns:a16="http://schemas.microsoft.com/office/drawing/2014/main" id="{40A75861-F6C5-44A9-B161-B03701CBDE0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123" name="Freeform 27">
              <a:extLst>
                <a:ext uri="{FF2B5EF4-FFF2-40B4-BE49-F238E27FC236}">
                  <a16:creationId xmlns="" xmlns:a16="http://schemas.microsoft.com/office/drawing/2014/main" id="{72EE642D-4F69-47C0-99BA-CE435035735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35" name="Freeform 28">
              <a:extLst>
                <a:ext uri="{FF2B5EF4-FFF2-40B4-BE49-F238E27FC236}">
                  <a16:creationId xmlns="" xmlns:a16="http://schemas.microsoft.com/office/drawing/2014/main" id="{26178CE4-DA2D-46EA-AB8D-341C5AC563D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7" name="Freeform 29">
              <a:extLst>
                <a:ext uri="{FF2B5EF4-FFF2-40B4-BE49-F238E27FC236}">
                  <a16:creationId xmlns="" xmlns:a16="http://schemas.microsoft.com/office/drawing/2014/main" id="{698E9F53-8381-4FA5-A510-846925D242C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38" name="Freeform 30">
              <a:extLst>
                <a:ext uri="{FF2B5EF4-FFF2-40B4-BE49-F238E27FC236}">
                  <a16:creationId xmlns="" xmlns:a16="http://schemas.microsoft.com/office/drawing/2014/main" id="{B13CE284-F21E-411B-BB8E-9C03B853CE4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27" name="Freeform 31">
              <a:extLst>
                <a:ext uri="{FF2B5EF4-FFF2-40B4-BE49-F238E27FC236}">
                  <a16:creationId xmlns="" xmlns:a16="http://schemas.microsoft.com/office/drawing/2014/main" id="{23DF4578-4703-437C-A797-2A2D0CEE5F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28" name="Freeform 32">
              <a:extLst>
                <a:ext uri="{FF2B5EF4-FFF2-40B4-BE49-F238E27FC236}">
                  <a16:creationId xmlns="" xmlns:a16="http://schemas.microsoft.com/office/drawing/2014/main" id="{F878F330-AF64-4F8F-88FD-A4A408D6D36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29" name="Freeform 33">
              <a:extLst>
                <a:ext uri="{FF2B5EF4-FFF2-40B4-BE49-F238E27FC236}">
                  <a16:creationId xmlns="" xmlns:a16="http://schemas.microsoft.com/office/drawing/2014/main" id="{AC9B00BF-4FB7-42FA-BBBD-7DB54ED3F0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30" name="Freeform 34">
              <a:extLst>
                <a:ext uri="{FF2B5EF4-FFF2-40B4-BE49-F238E27FC236}">
                  <a16:creationId xmlns="" xmlns:a16="http://schemas.microsoft.com/office/drawing/2014/main" id="{BD3D64CA-2AAD-4609-8DAA-3EAD4609A6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31" name="Freeform 35">
              <a:extLst>
                <a:ext uri="{FF2B5EF4-FFF2-40B4-BE49-F238E27FC236}">
                  <a16:creationId xmlns="" xmlns:a16="http://schemas.microsoft.com/office/drawing/2014/main" id="{C669E05A-8550-4E91-B29E-E1912228EC9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132" name="Freeform 36">
              <a:extLst>
                <a:ext uri="{FF2B5EF4-FFF2-40B4-BE49-F238E27FC236}">
                  <a16:creationId xmlns="" xmlns:a16="http://schemas.microsoft.com/office/drawing/2014/main" id="{F8C1FD53-1E8F-46CA-BC2D-FCEC4DAE07F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133" name="Freeform 37">
              <a:extLst>
                <a:ext uri="{FF2B5EF4-FFF2-40B4-BE49-F238E27FC236}">
                  <a16:creationId xmlns="" xmlns:a16="http://schemas.microsoft.com/office/drawing/2014/main" id="{CC97A31F-CFDE-4EA3-98F1-13FDD16702E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134" name="Freeform 38">
              <a:extLst>
                <a:ext uri="{FF2B5EF4-FFF2-40B4-BE49-F238E27FC236}">
                  <a16:creationId xmlns="" xmlns:a16="http://schemas.microsoft.com/office/drawing/2014/main" id="{9E1540E7-E6C3-4907-B70A-B1756836559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136" name="Freeform 11">
            <a:extLst>
              <a:ext uri="{FF2B5EF4-FFF2-40B4-BE49-F238E27FC236}">
                <a16:creationId xmlns="" xmlns:a16="http://schemas.microsoft.com/office/drawing/2014/main" id="{1310EFE2-B91D-47E7-B117-C2A802800A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Rectangle 3">
            <a:extLst>
              <a:ext uri="{FF2B5EF4-FFF2-40B4-BE49-F238E27FC236}">
                <a16:creationId xmlns=""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main branches (schema) </a:t>
            </a:r>
          </a:p>
        </p:txBody>
      </p:sp>
      <p:sp>
        <p:nvSpPr>
          <p:cNvPr id="15" name="Content Placeholder 3">
            <a:extLst>
              <a:ext uri="{FF2B5EF4-FFF2-40B4-BE49-F238E27FC236}">
                <a16:creationId xmlns="" xmlns:a16="http://schemas.microsoft.com/office/drawing/2014/main" id="{BA99D68C-283A-4A7C-83B0-80850B8DB46C}"/>
              </a:ext>
            </a:extLst>
          </p:cNvPr>
          <p:cNvSpPr txBox="1">
            <a:spLocks/>
          </p:cNvSpPr>
          <p:nvPr/>
        </p:nvSpPr>
        <p:spPr>
          <a:xfrm>
            <a:off x="2351194" y="1947697"/>
            <a:ext cx="8915400" cy="42861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1">
              <a:buFontTx/>
              <a:buChar char="-"/>
            </a:pP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226" y="1905000"/>
            <a:ext cx="7307336" cy="4890081"/>
          </a:xfrm>
        </p:spPr>
      </p:pic>
      <p:sp>
        <p:nvSpPr>
          <p:cNvPr id="7" name="Rectangle 6"/>
          <p:cNvSpPr/>
          <p:nvPr/>
        </p:nvSpPr>
        <p:spPr>
          <a:xfrm>
            <a:off x="5825765" y="1947697"/>
            <a:ext cx="2460396" cy="4735907"/>
          </a:xfrm>
          <a:prstGeom prst="rect">
            <a:avLst/>
          </a:prstGeom>
          <a:noFill/>
          <a:ln w="28575">
            <a:solidFill>
              <a:srgbClr val="0070C0">
                <a:alpha val="36863"/>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122709" y="1498452"/>
            <a:ext cx="1866508" cy="338554"/>
          </a:xfrm>
          <a:prstGeom prst="rect">
            <a:avLst/>
          </a:prstGeom>
          <a:noFill/>
        </p:spPr>
        <p:txBody>
          <a:bodyPr wrap="square" rtlCol="0">
            <a:spAutoFit/>
          </a:bodyPr>
          <a:lstStyle/>
          <a:p>
            <a:r>
              <a:rPr lang="fr-BE" sz="1600" dirty="0">
                <a:solidFill>
                  <a:srgbClr val="0070C0"/>
                </a:solidFill>
              </a:rPr>
              <a:t>Local </a:t>
            </a:r>
            <a:r>
              <a:rPr lang="fr-BE" sz="1600" dirty="0" err="1">
                <a:solidFill>
                  <a:srgbClr val="0070C0"/>
                </a:solidFill>
              </a:rPr>
              <a:t>Repository</a:t>
            </a:r>
            <a:endParaRPr lang="en-US" sz="1600" dirty="0">
              <a:solidFill>
                <a:srgbClr val="0070C0"/>
              </a:solidFill>
            </a:endParaRPr>
          </a:p>
        </p:txBody>
      </p:sp>
      <p:sp>
        <p:nvSpPr>
          <p:cNvPr id="11" name="Rectangle 10"/>
          <p:cNvSpPr/>
          <p:nvPr/>
        </p:nvSpPr>
        <p:spPr>
          <a:xfrm>
            <a:off x="9473938" y="1948483"/>
            <a:ext cx="1131217" cy="4735907"/>
          </a:xfrm>
          <a:prstGeom prst="rect">
            <a:avLst/>
          </a:prstGeom>
          <a:noFill/>
          <a:ln w="28575">
            <a:solidFill>
              <a:srgbClr val="D274CB">
                <a:alpha val="36863"/>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000861" y="1498452"/>
            <a:ext cx="2077370" cy="338554"/>
          </a:xfrm>
          <a:prstGeom prst="rect">
            <a:avLst/>
          </a:prstGeom>
          <a:noFill/>
        </p:spPr>
        <p:txBody>
          <a:bodyPr wrap="square" rtlCol="0">
            <a:spAutoFit/>
          </a:bodyPr>
          <a:lstStyle/>
          <a:p>
            <a:r>
              <a:rPr lang="fr-BE" sz="1600" dirty="0" err="1">
                <a:solidFill>
                  <a:srgbClr val="D274CB"/>
                </a:solidFill>
              </a:rPr>
              <a:t>Remote</a:t>
            </a:r>
            <a:r>
              <a:rPr lang="fr-BE" sz="1600" dirty="0">
                <a:solidFill>
                  <a:srgbClr val="D274CB"/>
                </a:solidFill>
              </a:rPr>
              <a:t> </a:t>
            </a:r>
            <a:r>
              <a:rPr lang="fr-BE" sz="1600" dirty="0" err="1">
                <a:solidFill>
                  <a:srgbClr val="D274CB"/>
                </a:solidFill>
              </a:rPr>
              <a:t>Repository</a:t>
            </a:r>
            <a:endParaRPr lang="en-US" sz="1600" dirty="0">
              <a:solidFill>
                <a:srgbClr val="D274CB"/>
              </a:solidFill>
            </a:endParaRPr>
          </a:p>
        </p:txBody>
      </p:sp>
    </p:spTree>
    <p:extLst>
      <p:ext uri="{BB962C8B-B14F-4D97-AF65-F5344CB8AC3E}">
        <p14:creationId xmlns:p14="http://schemas.microsoft.com/office/powerpoint/2010/main" val="3472746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dirty="0"/>
              <a:t>Git (Configuration)</a:t>
            </a:r>
          </a:p>
        </p:txBody>
      </p:sp>
      <p:sp>
        <p:nvSpPr>
          <p:cNvPr id="3" name="Subtitle 2">
            <a:extLst>
              <a:ext uri="{FF2B5EF4-FFF2-40B4-BE49-F238E27FC236}">
                <a16:creationId xmlns=""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006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config levels</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89212" y="1790700"/>
            <a:ext cx="8915400" cy="4120522"/>
          </a:xfrm>
        </p:spPr>
        <p:txBody>
          <a:bodyPr>
            <a:normAutofit/>
          </a:bodyPr>
          <a:lstStyle/>
          <a:p>
            <a:r>
              <a:rPr lang="en-US" sz="1400" dirty="0"/>
              <a:t>Git uses a series of configuration files to determine non-default behavior that you may want. </a:t>
            </a:r>
          </a:p>
          <a:p>
            <a:endParaRPr lang="en-US" sz="1400" dirty="0"/>
          </a:p>
          <a:p>
            <a:pPr lvl="1">
              <a:buFont typeface="Wingdings" panose="05000000000000000000" pitchFamily="2" charset="2"/>
              <a:buChar char="v"/>
            </a:pPr>
            <a:r>
              <a:rPr lang="en-US" sz="1400" b="1" dirty="0"/>
              <a:t>--local</a:t>
            </a:r>
          </a:p>
          <a:p>
            <a:pPr marL="0" indent="0">
              <a:buNone/>
            </a:pPr>
            <a:r>
              <a:rPr lang="en-US" sz="1400" dirty="0"/>
              <a:t>	Current project configs stored in </a:t>
            </a:r>
            <a:r>
              <a:rPr lang="en-US" sz="1400" dirty="0">
                <a:latin typeface="Courier New" panose="02070309020205020404" pitchFamily="49" charset="0"/>
                <a:cs typeface="Courier New" panose="02070309020205020404" pitchFamily="49" charset="0"/>
              </a:rPr>
              <a:t>.git/config</a:t>
            </a:r>
            <a:r>
              <a:rPr lang="en-US" sz="1400" dirty="0">
                <a:latin typeface="+mj-lt"/>
                <a:cs typeface="Courier New" panose="02070309020205020404" pitchFamily="49" charset="0"/>
              </a:rPr>
              <a:t> </a:t>
            </a:r>
            <a:r>
              <a:rPr lang="en-US" sz="1400" dirty="0"/>
              <a:t>in the project’s directory.</a:t>
            </a:r>
          </a:p>
          <a:p>
            <a:pPr marL="0" indent="0">
              <a:buNone/>
            </a:pPr>
            <a:endParaRPr lang="en-US" sz="1400" dirty="0"/>
          </a:p>
          <a:p>
            <a:pPr lvl="1">
              <a:buFont typeface="Wingdings" panose="05000000000000000000" pitchFamily="2" charset="2"/>
              <a:buChar char="v"/>
            </a:pPr>
            <a:r>
              <a:rPr lang="en-US" sz="1400" b="1" dirty="0"/>
              <a:t>--global</a:t>
            </a:r>
          </a:p>
          <a:p>
            <a:pPr marL="0" indent="0">
              <a:buNone/>
            </a:pPr>
            <a:r>
              <a:rPr lang="en-US" sz="1400" dirty="0"/>
              <a:t>	Global configs are available for all projects for the current user and stored in 	</a:t>
            </a:r>
            <a:r>
              <a:rPr lang="en-US" sz="1400" dirty="0">
                <a:latin typeface="Courier New" panose="02070309020205020404" pitchFamily="49" charset="0"/>
                <a:cs typeface="Courier New" panose="02070309020205020404" pitchFamily="49" charset="0"/>
              </a:rPr>
              <a:t>C:/Users/AD_User/.gitconfig</a:t>
            </a:r>
            <a:endParaRPr lang="en-US" sz="1400" dirty="0"/>
          </a:p>
          <a:p>
            <a:pPr marL="0" indent="0">
              <a:buNone/>
            </a:pPr>
            <a:endParaRPr lang="en-US" sz="1400" dirty="0"/>
          </a:p>
          <a:p>
            <a:pPr lvl="1">
              <a:buFont typeface="Wingdings" panose="05000000000000000000" pitchFamily="2" charset="2"/>
              <a:buChar char="v"/>
            </a:pPr>
            <a:r>
              <a:rPr lang="en-US" sz="1400" b="1" dirty="0"/>
              <a:t>--system</a:t>
            </a:r>
          </a:p>
          <a:p>
            <a:pPr marL="457200" lvl="1" indent="0">
              <a:buNone/>
            </a:pPr>
            <a:r>
              <a:rPr lang="en-US" sz="1400" dirty="0"/>
              <a:t>System configs are available for all the users/projects and stored in </a:t>
            </a:r>
            <a:r>
              <a:rPr lang="en-US" sz="1400" dirty="0">
                <a:latin typeface="Courier New" panose="02070309020205020404" pitchFamily="49" charset="0"/>
                <a:cs typeface="Courier New" panose="02070309020205020404" pitchFamily="49" charset="0"/>
              </a:rPr>
              <a:t>C:/Program Files/Git/</a:t>
            </a:r>
            <a:r>
              <a:rPr lang="en-US" sz="1400" dirty="0" err="1">
                <a:latin typeface="Courier New" panose="02070309020205020404" pitchFamily="49" charset="0"/>
                <a:cs typeface="Courier New" panose="02070309020205020404" pitchFamily="49" charset="0"/>
              </a:rPr>
              <a:t>etc</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gitconfig</a:t>
            </a:r>
            <a:r>
              <a:rPr lang="en-US" sz="1400" dirty="0"/>
              <a:t>.</a:t>
            </a:r>
            <a:endParaRPr lang="en-US" sz="1400" b="1" dirty="0"/>
          </a:p>
        </p:txBody>
      </p:sp>
      <p:sp>
        <p:nvSpPr>
          <p:cNvPr id="9" name="Oval 8">
            <a:extLst>
              <a:ext uri="{FF2B5EF4-FFF2-40B4-BE49-F238E27FC236}">
                <a16:creationId xmlns="" xmlns:a16="http://schemas.microsoft.com/office/drawing/2014/main" id="{B604F900-38A4-461F-95FC-D10C5C546F8A}"/>
              </a:ext>
            </a:extLst>
          </p:cNvPr>
          <p:cNvSpPr/>
          <p:nvPr/>
        </p:nvSpPr>
        <p:spPr>
          <a:xfrm>
            <a:off x="3061495" y="3493472"/>
            <a:ext cx="1524000" cy="30777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 xmlns:a16="http://schemas.microsoft.com/office/drawing/2014/main" id="{A20ED083-E28B-4D1B-BA65-55881A7FC51D}"/>
              </a:ext>
            </a:extLst>
          </p:cNvPr>
          <p:cNvCxnSpPr>
            <a:cxnSpLocks/>
            <a:endCxn id="9" idx="6"/>
          </p:cNvCxnSpPr>
          <p:nvPr/>
        </p:nvCxnSpPr>
        <p:spPr>
          <a:xfrm flipH="1">
            <a:off x="4585495" y="3512407"/>
            <a:ext cx="453232" cy="13495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B247DC96-6458-456E-99A6-0FB30E33B44D}"/>
              </a:ext>
            </a:extLst>
          </p:cNvPr>
          <p:cNvSpPr txBox="1"/>
          <p:nvPr/>
        </p:nvSpPr>
        <p:spPr>
          <a:xfrm>
            <a:off x="5057778" y="3154918"/>
            <a:ext cx="3162298" cy="646331"/>
          </a:xfrm>
          <a:prstGeom prst="rect">
            <a:avLst/>
          </a:prstGeom>
          <a:noFill/>
          <a:ln w="3175">
            <a:solidFill>
              <a:srgbClr val="0070C0"/>
            </a:solidFill>
          </a:ln>
        </p:spPr>
        <p:txBody>
          <a:bodyPr wrap="square" rtlCol="0">
            <a:spAutoFit/>
          </a:bodyPr>
          <a:lstStyle/>
          <a:p>
            <a:r>
              <a:rPr lang="en-US" sz="1200" dirty="0">
                <a:solidFill>
                  <a:srgbClr val="0070C0"/>
                </a:solidFill>
              </a:rPr>
              <a:t>Where we’ll set :</a:t>
            </a:r>
          </a:p>
          <a:p>
            <a:pPr marL="285750" indent="-285750">
              <a:buFontTx/>
              <a:buChar char="-"/>
            </a:pPr>
            <a:r>
              <a:rPr lang="en-US" sz="1200" dirty="0">
                <a:solidFill>
                  <a:srgbClr val="0070C0"/>
                </a:solidFill>
              </a:rPr>
              <a:t>The Commit </a:t>
            </a:r>
            <a:r>
              <a:rPr lang="en-US" sz="1200" b="1" dirty="0">
                <a:solidFill>
                  <a:srgbClr val="0070C0"/>
                </a:solidFill>
              </a:rPr>
              <a:t>author’s</a:t>
            </a:r>
            <a:r>
              <a:rPr lang="en-US" sz="1200" dirty="0">
                <a:solidFill>
                  <a:srgbClr val="0070C0"/>
                </a:solidFill>
              </a:rPr>
              <a:t> </a:t>
            </a:r>
            <a:r>
              <a:rPr lang="en-US" sz="1200" b="1" dirty="0">
                <a:solidFill>
                  <a:srgbClr val="0070C0"/>
                </a:solidFill>
              </a:rPr>
              <a:t>name</a:t>
            </a:r>
            <a:r>
              <a:rPr lang="en-US" sz="1200" dirty="0">
                <a:solidFill>
                  <a:srgbClr val="0070C0"/>
                </a:solidFill>
              </a:rPr>
              <a:t> &amp; </a:t>
            </a:r>
            <a:r>
              <a:rPr lang="en-US" sz="1200" b="1" dirty="0">
                <a:solidFill>
                  <a:srgbClr val="0070C0"/>
                </a:solidFill>
              </a:rPr>
              <a:t>email</a:t>
            </a:r>
          </a:p>
          <a:p>
            <a:pPr marL="285750" indent="-285750">
              <a:buFontTx/>
              <a:buChar char="-"/>
            </a:pPr>
            <a:r>
              <a:rPr lang="en-US" sz="1200" dirty="0">
                <a:solidFill>
                  <a:srgbClr val="0070C0"/>
                </a:solidFill>
              </a:rPr>
              <a:t>The </a:t>
            </a:r>
            <a:r>
              <a:rPr lang="en-US" sz="1200" b="1" dirty="0">
                <a:solidFill>
                  <a:srgbClr val="0070C0"/>
                </a:solidFill>
              </a:rPr>
              <a:t>Merging process </a:t>
            </a:r>
            <a:r>
              <a:rPr lang="en-US" sz="1200" dirty="0">
                <a:solidFill>
                  <a:srgbClr val="0070C0"/>
                </a:solidFill>
              </a:rPr>
              <a:t>options</a:t>
            </a:r>
          </a:p>
        </p:txBody>
      </p:sp>
    </p:spTree>
    <p:extLst>
      <p:ext uri="{BB962C8B-B14F-4D97-AF65-F5344CB8AC3E}">
        <p14:creationId xmlns:p14="http://schemas.microsoft.com/office/powerpoint/2010/main" val="413735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(global configs)</a:t>
            </a:r>
          </a:p>
        </p:txBody>
      </p:sp>
      <p:pic>
        <p:nvPicPr>
          <p:cNvPr id="8" name="Content Placeholder 7">
            <a:extLst>
              <a:ext uri="{FF2B5EF4-FFF2-40B4-BE49-F238E27FC236}">
                <a16:creationId xmlns="" xmlns:a16="http://schemas.microsoft.com/office/drawing/2014/main" id="{7CB226EC-D3CB-4419-A7D3-AE7B8E922596}"/>
              </a:ext>
            </a:extLst>
          </p:cNvPr>
          <p:cNvPicPr>
            <a:picLocks noGrp="1" noChangeAspect="1"/>
          </p:cNvPicPr>
          <p:nvPr>
            <p:ph idx="1"/>
          </p:nvPr>
        </p:nvPicPr>
        <p:blipFill>
          <a:blip r:embed="rId2"/>
          <a:stretch>
            <a:fillRect/>
          </a:stretch>
        </p:blipFill>
        <p:spPr>
          <a:xfrm>
            <a:off x="2752019" y="1974903"/>
            <a:ext cx="5009373" cy="2908193"/>
          </a:xfrm>
          <a:prstGeom prst="rect">
            <a:avLst/>
          </a:prstGeom>
        </p:spPr>
      </p:pic>
      <p:pic>
        <p:nvPicPr>
          <p:cNvPr id="9" name="Picture 8">
            <a:extLst>
              <a:ext uri="{FF2B5EF4-FFF2-40B4-BE49-F238E27FC236}">
                <a16:creationId xmlns="" xmlns:a16="http://schemas.microsoft.com/office/drawing/2014/main" id="{3F880B04-0E5A-431A-A0CE-67F4E9287C32}"/>
              </a:ext>
            </a:extLst>
          </p:cNvPr>
          <p:cNvPicPr>
            <a:picLocks noChangeAspect="1"/>
          </p:cNvPicPr>
          <p:nvPr/>
        </p:nvPicPr>
        <p:blipFill>
          <a:blip r:embed="rId3"/>
          <a:stretch>
            <a:fillRect/>
          </a:stretch>
        </p:blipFill>
        <p:spPr>
          <a:xfrm>
            <a:off x="7994336" y="2808047"/>
            <a:ext cx="3513559" cy="1241906"/>
          </a:xfrm>
          <a:prstGeom prst="rect">
            <a:avLst/>
          </a:prstGeom>
        </p:spPr>
      </p:pic>
      <p:sp>
        <p:nvSpPr>
          <p:cNvPr id="5" name="TextBox 4">
            <a:extLst>
              <a:ext uri="{FF2B5EF4-FFF2-40B4-BE49-F238E27FC236}">
                <a16:creationId xmlns="" xmlns:a16="http://schemas.microsoft.com/office/drawing/2014/main" id="{888FD629-0A10-43DC-8403-BFBBD0463A66}"/>
              </a:ext>
            </a:extLst>
          </p:cNvPr>
          <p:cNvSpPr txBox="1"/>
          <p:nvPr/>
        </p:nvSpPr>
        <p:spPr>
          <a:xfrm>
            <a:off x="2752019" y="5227052"/>
            <a:ext cx="3705342" cy="954107"/>
          </a:xfrm>
          <a:prstGeom prst="rect">
            <a:avLst/>
          </a:prstGeom>
          <a:noFill/>
          <a:ln>
            <a:solidFill>
              <a:srgbClr val="782009"/>
            </a:solidFill>
          </a:ln>
        </p:spPr>
        <p:txBody>
          <a:bodyPr wrap="square" rtlCol="0">
            <a:spAutoFit/>
          </a:bodyPr>
          <a:lstStyle/>
          <a:p>
            <a:pPr marL="342900" indent="-342900">
              <a:buAutoNum type="arabicPeriod"/>
            </a:pPr>
            <a:r>
              <a:rPr lang="en-US" sz="1400" dirty="0"/>
              <a:t>It is in </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gitconfig</a:t>
            </a:r>
            <a:r>
              <a:rPr lang="en-US" sz="1400" dirty="0">
                <a:latin typeface="Courier New" panose="02070309020205020404" pitchFamily="49" charset="0"/>
                <a:cs typeface="Courier New" panose="02070309020205020404" pitchFamily="49" charset="0"/>
              </a:rPr>
              <a:t> </a:t>
            </a:r>
            <a:r>
              <a:rPr lang="en-US" sz="1400" dirty="0"/>
              <a:t>we set :</a:t>
            </a:r>
          </a:p>
          <a:p>
            <a:pPr marL="285750" indent="-285750">
              <a:buFontTx/>
              <a:buChar char="-"/>
            </a:pPr>
            <a:r>
              <a:rPr lang="en-US" sz="1400" dirty="0"/>
              <a:t>The </a:t>
            </a:r>
            <a:r>
              <a:rPr lang="en-US" sz="1400" b="1" dirty="0">
                <a:solidFill>
                  <a:srgbClr val="00B0F0"/>
                </a:solidFill>
              </a:rPr>
              <a:t>User.name</a:t>
            </a:r>
            <a:r>
              <a:rPr lang="en-US" sz="1400" dirty="0"/>
              <a:t> </a:t>
            </a:r>
          </a:p>
          <a:p>
            <a:pPr marL="285750" indent="-285750">
              <a:buFontTx/>
              <a:buChar char="-"/>
            </a:pPr>
            <a:r>
              <a:rPr lang="en-US" sz="1400" dirty="0"/>
              <a:t>The </a:t>
            </a:r>
            <a:r>
              <a:rPr lang="en-US" sz="1400" b="1" dirty="0" err="1">
                <a:solidFill>
                  <a:srgbClr val="00B0F0"/>
                </a:solidFill>
              </a:rPr>
              <a:t>User.email</a:t>
            </a:r>
            <a:endParaRPr lang="en-US" sz="1400" b="1" dirty="0">
              <a:solidFill>
                <a:srgbClr val="00B0F0"/>
              </a:solidFill>
            </a:endParaRPr>
          </a:p>
          <a:p>
            <a:pPr marL="285750" indent="-285750">
              <a:buFontTx/>
              <a:buChar char="-"/>
            </a:pPr>
            <a:r>
              <a:rPr lang="fr-BE" sz="1400" dirty="0"/>
              <a:t>The</a:t>
            </a:r>
            <a:r>
              <a:rPr lang="fr-BE" sz="1400" b="1" dirty="0">
                <a:solidFill>
                  <a:srgbClr val="00B0F0"/>
                </a:solidFill>
              </a:rPr>
              <a:t> non </a:t>
            </a:r>
            <a:r>
              <a:rPr lang="fr-BE" sz="1400" b="1" dirty="0" err="1">
                <a:solidFill>
                  <a:srgbClr val="00B0F0"/>
                </a:solidFill>
              </a:rPr>
              <a:t>fast</a:t>
            </a:r>
            <a:r>
              <a:rPr lang="fr-BE" sz="1400" b="1" dirty="0">
                <a:solidFill>
                  <a:srgbClr val="00B0F0"/>
                </a:solidFill>
              </a:rPr>
              <a:t> </a:t>
            </a:r>
            <a:r>
              <a:rPr lang="fr-BE" sz="1400" b="1" dirty="0" err="1">
                <a:solidFill>
                  <a:srgbClr val="00B0F0"/>
                </a:solidFill>
              </a:rPr>
              <a:t>forward</a:t>
            </a:r>
            <a:r>
              <a:rPr lang="fr-BE" sz="1400" b="1" dirty="0">
                <a:solidFill>
                  <a:srgbClr val="00B0F0"/>
                </a:solidFill>
              </a:rPr>
              <a:t> </a:t>
            </a:r>
            <a:r>
              <a:rPr lang="fr-BE" sz="1400" dirty="0" err="1"/>
              <a:t>merging</a:t>
            </a:r>
            <a:r>
              <a:rPr lang="fr-BE" sz="1400" dirty="0"/>
              <a:t> </a:t>
            </a:r>
            <a:r>
              <a:rPr lang="fr-BE" sz="1400" dirty="0" err="1"/>
              <a:t>process</a:t>
            </a:r>
            <a:endParaRPr lang="en-US" sz="1400" dirty="0"/>
          </a:p>
        </p:txBody>
      </p:sp>
      <p:sp>
        <p:nvSpPr>
          <p:cNvPr id="6" name="TextBox 5">
            <a:extLst>
              <a:ext uri="{FF2B5EF4-FFF2-40B4-BE49-F238E27FC236}">
                <a16:creationId xmlns="" xmlns:a16="http://schemas.microsoft.com/office/drawing/2014/main" id="{888FD629-0A10-43DC-8403-BFBBD0463A66}"/>
              </a:ext>
            </a:extLst>
          </p:cNvPr>
          <p:cNvSpPr txBox="1"/>
          <p:nvPr/>
        </p:nvSpPr>
        <p:spPr>
          <a:xfrm>
            <a:off x="7994336" y="5227052"/>
            <a:ext cx="3513559" cy="738664"/>
          </a:xfrm>
          <a:prstGeom prst="rect">
            <a:avLst/>
          </a:prstGeom>
          <a:noFill/>
          <a:ln>
            <a:solidFill>
              <a:srgbClr val="782009"/>
            </a:solidFill>
          </a:ln>
        </p:spPr>
        <p:txBody>
          <a:bodyPr wrap="square" rtlCol="0">
            <a:spAutoFit/>
          </a:bodyPr>
          <a:lstStyle/>
          <a:p>
            <a:r>
              <a:rPr lang="en-US" sz="1400" dirty="0"/>
              <a:t>2. At each commit, the Author’s name and email will be displayed based on </a:t>
            </a:r>
            <a:r>
              <a:rPr lang="en-US" sz="1400" b="1" dirty="0">
                <a:solidFill>
                  <a:srgbClr val="00B0F0"/>
                </a:solidFill>
              </a:rPr>
              <a:t>User.name</a:t>
            </a:r>
            <a:r>
              <a:rPr lang="en-US" sz="1400" dirty="0"/>
              <a:t> and </a:t>
            </a:r>
            <a:r>
              <a:rPr lang="en-US" sz="1400" b="1" dirty="0" err="1">
                <a:solidFill>
                  <a:srgbClr val="00B0F0"/>
                </a:solidFill>
              </a:rPr>
              <a:t>User.email</a:t>
            </a:r>
            <a:r>
              <a:rPr lang="en-US" sz="1400" dirty="0"/>
              <a:t>,  </a:t>
            </a:r>
            <a:endParaRPr lang="en-US" sz="1400" b="1" dirty="0">
              <a:solidFill>
                <a:srgbClr val="00B0F0"/>
              </a:solidFill>
            </a:endParaRPr>
          </a:p>
        </p:txBody>
      </p:sp>
      <p:cxnSp>
        <p:nvCxnSpPr>
          <p:cNvPr id="7" name="Straight Arrow Connector 6">
            <a:extLst>
              <a:ext uri="{FF2B5EF4-FFF2-40B4-BE49-F238E27FC236}">
                <a16:creationId xmlns="" xmlns:a16="http://schemas.microsoft.com/office/drawing/2014/main" id="{AD57BAB9-BEE3-40A3-BEB0-8D467D8584CC}"/>
              </a:ext>
            </a:extLst>
          </p:cNvPr>
          <p:cNvCxnSpPr>
            <a:cxnSpLocks/>
          </p:cNvCxnSpPr>
          <p:nvPr/>
        </p:nvCxnSpPr>
        <p:spPr>
          <a:xfrm flipV="1">
            <a:off x="2752019" y="4715435"/>
            <a:ext cx="842828" cy="511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 xmlns:a16="http://schemas.microsoft.com/office/drawing/2014/main" id="{AD57BAB9-BEE3-40A3-BEB0-8D467D8584CC}"/>
              </a:ext>
            </a:extLst>
          </p:cNvPr>
          <p:cNvCxnSpPr>
            <a:cxnSpLocks/>
          </p:cNvCxnSpPr>
          <p:nvPr/>
        </p:nvCxnSpPr>
        <p:spPr>
          <a:xfrm flipH="1" flipV="1">
            <a:off x="4285191" y="3532094"/>
            <a:ext cx="3732917" cy="1694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AD57BAB9-BEE3-40A3-BEB0-8D467D8584CC}"/>
              </a:ext>
            </a:extLst>
          </p:cNvPr>
          <p:cNvCxnSpPr>
            <a:cxnSpLocks/>
            <a:stCxn id="6" idx="0"/>
          </p:cNvCxnSpPr>
          <p:nvPr/>
        </p:nvCxnSpPr>
        <p:spPr>
          <a:xfrm flipH="1" flipV="1">
            <a:off x="9179859" y="3648006"/>
            <a:ext cx="571257" cy="157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73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sz="4400" dirty="0"/>
              <a:t>Git (Basic Command Lines)</a:t>
            </a:r>
          </a:p>
        </p:txBody>
      </p:sp>
      <p:sp>
        <p:nvSpPr>
          <p:cNvPr id="3" name="Subtitle 2">
            <a:extLst>
              <a:ext uri="{FF2B5EF4-FFF2-40B4-BE49-F238E27FC236}">
                <a16:creationId xmlns=""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077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clone</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lstStyle/>
          <a:p>
            <a:r>
              <a:rPr lang="en-US" sz="1400" dirty="0"/>
              <a:t>Command used to target an existing repository and </a:t>
            </a:r>
            <a:r>
              <a:rPr lang="en-US" sz="1400" dirty="0">
                <a:solidFill>
                  <a:srgbClr val="FFC000"/>
                </a:solidFill>
              </a:rPr>
              <a:t>create a copy</a:t>
            </a:r>
            <a:r>
              <a:rPr lang="en-US" sz="1400" dirty="0"/>
              <a:t>.</a:t>
            </a:r>
          </a:p>
          <a:p>
            <a:r>
              <a:rPr lang="en-US" sz="1400" dirty="0"/>
              <a:t>When a repo is cloned, it has a default remote called </a:t>
            </a:r>
            <a:r>
              <a:rPr lang="en-US" sz="1400" b="1" dirty="0">
                <a:latin typeface="Courier New" panose="02070309020205020404" pitchFamily="49" charset="0"/>
                <a:cs typeface="Courier New" panose="02070309020205020404" pitchFamily="49" charset="0"/>
              </a:rPr>
              <a:t>origin</a:t>
            </a:r>
            <a:r>
              <a:rPr lang="en-US" sz="1400" dirty="0"/>
              <a:t> that points to this remote repo.</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git clone &lt;</a:t>
            </a:r>
            <a:r>
              <a:rPr lang="en-US" sz="1400" dirty="0" err="1">
                <a:latin typeface="Courier New" panose="02070309020205020404" pitchFamily="49" charset="0"/>
                <a:cs typeface="Courier New" panose="02070309020205020404" pitchFamily="49" charset="0"/>
              </a:rPr>
              <a:t>repository_url</a:t>
            </a:r>
            <a:r>
              <a:rPr lang="en-US" sz="1400" dirty="0">
                <a:latin typeface="Courier New" panose="02070309020205020404" pitchFamily="49" charset="0"/>
                <a:cs typeface="Courier New" panose="02070309020205020404" pitchFamily="49" charset="0"/>
              </a:rPr>
              <a:t>&gt;</a:t>
            </a:r>
          </a:p>
          <a:p>
            <a:endParaRPr lang="en-US" dirty="0"/>
          </a:p>
        </p:txBody>
      </p:sp>
      <p:pic>
        <p:nvPicPr>
          <p:cNvPr id="6" name="Picture 5">
            <a:extLst>
              <a:ext uri="{FF2B5EF4-FFF2-40B4-BE49-F238E27FC236}">
                <a16:creationId xmlns="" xmlns:a16="http://schemas.microsoft.com/office/drawing/2014/main" id="{9813AC66-2873-4FFB-80C1-8B1D48F1799B}"/>
              </a:ext>
            </a:extLst>
          </p:cNvPr>
          <p:cNvPicPr>
            <a:picLocks noChangeAspect="1"/>
          </p:cNvPicPr>
          <p:nvPr/>
        </p:nvPicPr>
        <p:blipFill>
          <a:blip r:embed="rId2"/>
          <a:stretch>
            <a:fillRect/>
          </a:stretch>
        </p:blipFill>
        <p:spPr>
          <a:xfrm>
            <a:off x="3711446" y="3740312"/>
            <a:ext cx="6670932" cy="2838450"/>
          </a:xfrm>
          <a:prstGeom prst="rect">
            <a:avLst/>
          </a:prstGeom>
        </p:spPr>
      </p:pic>
    </p:spTree>
    <p:extLst>
      <p:ext uri="{BB962C8B-B14F-4D97-AF65-F5344CB8AC3E}">
        <p14:creationId xmlns:p14="http://schemas.microsoft.com/office/powerpoint/2010/main" val="262589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a:t>
            </a:r>
            <a:r>
              <a:rPr lang="en-US" dirty="0" err="1"/>
              <a:t>init</a:t>
            </a:r>
            <a:endParaRPr lang="en-US" dirty="0"/>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normAutofit/>
          </a:bodyPr>
          <a:lstStyle/>
          <a:p>
            <a:r>
              <a:rPr lang="en-US" sz="1400" dirty="0"/>
              <a:t>Instead of using </a:t>
            </a:r>
            <a:r>
              <a:rPr lang="en-US" sz="1400" dirty="0">
                <a:latin typeface="Courier New" panose="02070309020205020404" pitchFamily="49" charset="0"/>
                <a:cs typeface="Courier New" panose="02070309020205020404" pitchFamily="49" charset="0"/>
              </a:rPr>
              <a:t>git clone</a:t>
            </a:r>
            <a:r>
              <a:rPr lang="en-US" sz="1400" dirty="0"/>
              <a:t>, we can just create </a:t>
            </a:r>
            <a:r>
              <a:rPr lang="en-US" sz="1400" dirty="0">
                <a:solidFill>
                  <a:srgbClr val="FFC000"/>
                </a:solidFill>
              </a:rPr>
              <a:t>an empty git repository </a:t>
            </a:r>
            <a:r>
              <a:rPr lang="en-US" sz="1400" b="1" u="sng" dirty="0"/>
              <a:t>inside an existing project</a:t>
            </a:r>
            <a:r>
              <a:rPr lang="en-US" sz="1400" dirty="0"/>
              <a:t> and add/push all of our commits to the remote repository.</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git </a:t>
            </a:r>
            <a:r>
              <a:rPr lang="en-US" sz="1600" dirty="0" err="1">
                <a:latin typeface="Courier New" panose="02070309020205020404" pitchFamily="49" charset="0"/>
                <a:cs typeface="Courier New" panose="02070309020205020404" pitchFamily="49" charset="0"/>
              </a:rPr>
              <a:t>init</a:t>
            </a:r>
            <a:r>
              <a:rPr lang="en-US" sz="1600" dirty="0">
                <a:latin typeface="Courier New" panose="02070309020205020404" pitchFamily="49" charset="0"/>
                <a:cs typeface="Courier New" panose="02070309020205020404" pitchFamily="49" charset="0"/>
              </a:rPr>
              <a:t>  </a:t>
            </a:r>
          </a:p>
        </p:txBody>
      </p:sp>
      <p:pic>
        <p:nvPicPr>
          <p:cNvPr id="3" name="Picture 2">
            <a:extLst>
              <a:ext uri="{FF2B5EF4-FFF2-40B4-BE49-F238E27FC236}">
                <a16:creationId xmlns="" xmlns:a16="http://schemas.microsoft.com/office/drawing/2014/main" id="{46FB35C2-249B-41EC-A011-62D2F3A02C9D}"/>
              </a:ext>
            </a:extLst>
          </p:cNvPr>
          <p:cNvPicPr>
            <a:picLocks noChangeAspect="1"/>
          </p:cNvPicPr>
          <p:nvPr/>
        </p:nvPicPr>
        <p:blipFill>
          <a:blip r:embed="rId2"/>
          <a:stretch>
            <a:fillRect/>
          </a:stretch>
        </p:blipFill>
        <p:spPr>
          <a:xfrm>
            <a:off x="6581299" y="2827019"/>
            <a:ext cx="4410551" cy="3837621"/>
          </a:xfrm>
          <a:prstGeom prst="rect">
            <a:avLst/>
          </a:prstGeom>
        </p:spPr>
      </p:pic>
      <p:sp>
        <p:nvSpPr>
          <p:cNvPr id="5" name="Arrow: Right 4">
            <a:extLst>
              <a:ext uri="{FF2B5EF4-FFF2-40B4-BE49-F238E27FC236}">
                <a16:creationId xmlns="" xmlns:a16="http://schemas.microsoft.com/office/drawing/2014/main" id="{AF5670C8-39B1-426D-BCB3-41F35FF4598C}"/>
              </a:ext>
            </a:extLst>
          </p:cNvPr>
          <p:cNvSpPr/>
          <p:nvPr/>
        </p:nvSpPr>
        <p:spPr>
          <a:xfrm>
            <a:off x="5307330" y="4568985"/>
            <a:ext cx="1123950" cy="58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27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status</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normAutofit/>
          </a:bodyPr>
          <a:lstStyle/>
          <a:p>
            <a:r>
              <a:rPr lang="en-US" sz="1400" dirty="0"/>
              <a:t>The </a:t>
            </a:r>
            <a:r>
              <a:rPr lang="en-US" sz="1400" dirty="0">
                <a:latin typeface="Courier New" panose="02070309020205020404" pitchFamily="49" charset="0"/>
                <a:cs typeface="Courier New" panose="02070309020205020404" pitchFamily="49" charset="0"/>
              </a:rPr>
              <a:t>git status </a:t>
            </a:r>
            <a:r>
              <a:rPr lang="en-US" sz="1400" dirty="0"/>
              <a:t>command displays the state of the working directory and the staging area. It lets you see which changes have been staged, which haven’t, and which files aren’t being tracked by Git.</a:t>
            </a:r>
          </a:p>
        </p:txBody>
      </p:sp>
      <p:pic>
        <p:nvPicPr>
          <p:cNvPr id="6" name="Picture 5">
            <a:extLst>
              <a:ext uri="{FF2B5EF4-FFF2-40B4-BE49-F238E27FC236}">
                <a16:creationId xmlns="" xmlns:a16="http://schemas.microsoft.com/office/drawing/2014/main" id="{F25481BB-EA2F-47AF-AB3F-93E905262F67}"/>
              </a:ext>
            </a:extLst>
          </p:cNvPr>
          <p:cNvPicPr>
            <a:picLocks noChangeAspect="1"/>
          </p:cNvPicPr>
          <p:nvPr/>
        </p:nvPicPr>
        <p:blipFill>
          <a:blip r:embed="rId2"/>
          <a:stretch>
            <a:fillRect/>
          </a:stretch>
        </p:blipFill>
        <p:spPr>
          <a:xfrm>
            <a:off x="4218709" y="2966442"/>
            <a:ext cx="5664200" cy="3540126"/>
          </a:xfrm>
          <a:prstGeom prst="rect">
            <a:avLst/>
          </a:prstGeom>
        </p:spPr>
      </p:pic>
      <p:sp>
        <p:nvSpPr>
          <p:cNvPr id="7" name="Arrow: Right 6">
            <a:extLst>
              <a:ext uri="{FF2B5EF4-FFF2-40B4-BE49-F238E27FC236}">
                <a16:creationId xmlns="" xmlns:a16="http://schemas.microsoft.com/office/drawing/2014/main" id="{CDD995BA-1D40-465A-82A5-4CF0FD896B97}"/>
              </a:ext>
            </a:extLst>
          </p:cNvPr>
          <p:cNvSpPr/>
          <p:nvPr/>
        </p:nvSpPr>
        <p:spPr>
          <a:xfrm>
            <a:off x="3841288" y="3696360"/>
            <a:ext cx="586740" cy="25146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FEFF4368-7E12-4B5D-91A3-E24958F32AA1}"/>
              </a:ext>
            </a:extLst>
          </p:cNvPr>
          <p:cNvSpPr txBox="1"/>
          <p:nvPr/>
        </p:nvSpPr>
        <p:spPr>
          <a:xfrm>
            <a:off x="2231880" y="3591257"/>
            <a:ext cx="1463040" cy="461665"/>
          </a:xfrm>
          <a:prstGeom prst="rect">
            <a:avLst/>
          </a:prstGeom>
          <a:noFill/>
          <a:ln>
            <a:solidFill>
              <a:srgbClr val="00B0F0"/>
            </a:solidFill>
          </a:ln>
        </p:spPr>
        <p:txBody>
          <a:bodyPr wrap="square" rtlCol="0">
            <a:spAutoFit/>
          </a:bodyPr>
          <a:lstStyle/>
          <a:p>
            <a:r>
              <a:rPr lang="en-US" sz="1200" dirty="0"/>
              <a:t>1. I added </a:t>
            </a:r>
            <a:r>
              <a:rPr lang="en-US" sz="1200" dirty="0">
                <a:solidFill>
                  <a:srgbClr val="00B0F0"/>
                </a:solidFill>
              </a:rPr>
              <a:t>a new attribute</a:t>
            </a:r>
          </a:p>
        </p:txBody>
      </p:sp>
      <p:sp>
        <p:nvSpPr>
          <p:cNvPr id="9" name="TextBox 8">
            <a:extLst>
              <a:ext uri="{FF2B5EF4-FFF2-40B4-BE49-F238E27FC236}">
                <a16:creationId xmlns="" xmlns:a16="http://schemas.microsoft.com/office/drawing/2014/main" id="{877B2093-B176-4482-B8F9-BC038B1F1581}"/>
              </a:ext>
            </a:extLst>
          </p:cNvPr>
          <p:cNvSpPr txBox="1"/>
          <p:nvPr/>
        </p:nvSpPr>
        <p:spPr>
          <a:xfrm>
            <a:off x="10260330" y="5203473"/>
            <a:ext cx="1463040" cy="646331"/>
          </a:xfrm>
          <a:prstGeom prst="rect">
            <a:avLst/>
          </a:prstGeom>
          <a:noFill/>
          <a:ln>
            <a:solidFill>
              <a:srgbClr val="00B050"/>
            </a:solidFill>
          </a:ln>
        </p:spPr>
        <p:txBody>
          <a:bodyPr wrap="square" rtlCol="0">
            <a:spAutoFit/>
          </a:bodyPr>
          <a:lstStyle/>
          <a:p>
            <a:r>
              <a:rPr lang="en-US" sz="1200" dirty="0"/>
              <a:t>2. Git detects a modification in the java file</a:t>
            </a:r>
            <a:endParaRPr lang="en-US" sz="1200" dirty="0">
              <a:solidFill>
                <a:srgbClr val="00B0F0"/>
              </a:solidFill>
            </a:endParaRPr>
          </a:p>
        </p:txBody>
      </p:sp>
      <p:sp>
        <p:nvSpPr>
          <p:cNvPr id="10" name="Arrow: Right 9">
            <a:extLst>
              <a:ext uri="{FF2B5EF4-FFF2-40B4-BE49-F238E27FC236}">
                <a16:creationId xmlns="" xmlns:a16="http://schemas.microsoft.com/office/drawing/2014/main" id="{42954C52-FD08-4B93-A91B-D003EE737376}"/>
              </a:ext>
            </a:extLst>
          </p:cNvPr>
          <p:cNvSpPr/>
          <p:nvPr/>
        </p:nvSpPr>
        <p:spPr>
          <a:xfrm rot="10800000">
            <a:off x="9621924" y="5400908"/>
            <a:ext cx="586740" cy="25146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 xmlns:a16="http://schemas.microsoft.com/office/drawing/2014/main" id="{A4D0AEDC-609A-4A02-8ED4-9B1EFAAFE92E}"/>
              </a:ext>
            </a:extLst>
          </p:cNvPr>
          <p:cNvSpPr/>
          <p:nvPr/>
        </p:nvSpPr>
        <p:spPr>
          <a:xfrm>
            <a:off x="5105077" y="5807440"/>
            <a:ext cx="601541" cy="2075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9BA21120-A674-4DF9-9397-38C72C3802B3}"/>
              </a:ext>
            </a:extLst>
          </p:cNvPr>
          <p:cNvSpPr txBox="1"/>
          <p:nvPr/>
        </p:nvSpPr>
        <p:spPr>
          <a:xfrm>
            <a:off x="3314700" y="5838827"/>
            <a:ext cx="1673225" cy="646331"/>
          </a:xfrm>
          <a:prstGeom prst="rect">
            <a:avLst/>
          </a:prstGeom>
          <a:noFill/>
          <a:ln>
            <a:solidFill>
              <a:srgbClr val="FF0000"/>
            </a:solidFill>
          </a:ln>
        </p:spPr>
        <p:txBody>
          <a:bodyPr wrap="square" rtlCol="0">
            <a:spAutoFit/>
          </a:bodyPr>
          <a:lstStyle/>
          <a:p>
            <a:r>
              <a:rPr lang="en-US" sz="1200" dirty="0"/>
              <a:t>3. In the meantime, I added a new file (</a:t>
            </a:r>
            <a:r>
              <a:rPr lang="en-US" sz="1200" b="1" dirty="0">
                <a:solidFill>
                  <a:srgbClr val="FF0000"/>
                </a:solidFill>
              </a:rPr>
              <a:t>untracked file</a:t>
            </a:r>
            <a:r>
              <a:rPr lang="en-US" sz="1200" dirty="0"/>
              <a:t>)</a:t>
            </a:r>
          </a:p>
        </p:txBody>
      </p:sp>
    </p:spTree>
    <p:extLst>
      <p:ext uri="{BB962C8B-B14F-4D97-AF65-F5344CB8AC3E}">
        <p14:creationId xmlns:p14="http://schemas.microsoft.com/office/powerpoint/2010/main" val="27588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diff</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lstStyle/>
          <a:p>
            <a:r>
              <a:rPr lang="en-US" sz="1400" dirty="0">
                <a:latin typeface="Courier New" panose="02070309020205020404" pitchFamily="49" charset="0"/>
                <a:cs typeface="Courier New" panose="02070309020205020404" pitchFamily="49" charset="0"/>
              </a:rPr>
              <a:t>git diff </a:t>
            </a:r>
            <a:r>
              <a:rPr lang="en-US" sz="1400" dirty="0"/>
              <a:t>will display </a:t>
            </a:r>
            <a:r>
              <a:rPr lang="en-US" sz="1400" dirty="0">
                <a:solidFill>
                  <a:srgbClr val="FFC000"/>
                </a:solidFill>
              </a:rPr>
              <a:t>all changes </a:t>
            </a:r>
            <a:r>
              <a:rPr lang="en-US" sz="1400" dirty="0"/>
              <a:t>in the entire working directory (</a:t>
            </a:r>
            <a:r>
              <a:rPr lang="en-US" sz="1400" b="1" dirty="0"/>
              <a:t>Pic_1</a:t>
            </a:r>
            <a:r>
              <a:rPr lang="en-US" sz="1400" dirty="0"/>
              <a:t>):</a:t>
            </a:r>
          </a:p>
          <a:p>
            <a:pPr lvl="1">
              <a:buFont typeface="Wingdings" panose="05000000000000000000" pitchFamily="2" charset="2"/>
              <a:buChar char="Ø"/>
            </a:pPr>
            <a:r>
              <a:rPr lang="en-US" sz="1400" dirty="0"/>
              <a:t>Added lines (</a:t>
            </a:r>
            <a:r>
              <a:rPr lang="en-US" sz="1400" dirty="0">
                <a:solidFill>
                  <a:schemeClr val="bg2">
                    <a:lumMod val="50000"/>
                  </a:schemeClr>
                </a:solidFill>
              </a:rPr>
              <a:t>green</a:t>
            </a:r>
            <a:r>
              <a:rPr lang="en-US" sz="1400" dirty="0"/>
              <a:t>)</a:t>
            </a:r>
          </a:p>
          <a:p>
            <a:pPr lvl="1">
              <a:buFont typeface="Wingdings" panose="05000000000000000000" pitchFamily="2" charset="2"/>
              <a:buChar char="Ø"/>
            </a:pPr>
            <a:r>
              <a:rPr lang="en-US" sz="1400" dirty="0"/>
              <a:t>Deleted lines (</a:t>
            </a:r>
            <a:r>
              <a:rPr lang="en-US" sz="1400" dirty="0">
                <a:solidFill>
                  <a:srgbClr val="FF0000"/>
                </a:solidFill>
              </a:rPr>
              <a:t>red</a:t>
            </a:r>
            <a:r>
              <a:rPr lang="en-US" sz="1400" dirty="0"/>
              <a:t>)</a:t>
            </a:r>
          </a:p>
          <a:p>
            <a:endParaRPr lang="en-US" sz="1400" dirty="0"/>
          </a:p>
          <a:p>
            <a:r>
              <a:rPr lang="en-US" sz="1400" dirty="0"/>
              <a:t>You can also select which change you want to review (</a:t>
            </a:r>
            <a:r>
              <a:rPr lang="en-US" sz="1400" b="1" dirty="0"/>
              <a:t>Pic_2</a:t>
            </a:r>
            <a:r>
              <a:rPr lang="en-US" sz="1400" dirty="0"/>
              <a:t>). </a:t>
            </a:r>
          </a:p>
          <a:p>
            <a:pPr marL="0" indent="0">
              <a:buNone/>
            </a:pPr>
            <a:r>
              <a:rPr lang="en-US" sz="1400" dirty="0">
                <a:latin typeface="Courier New" panose="02070309020205020404" pitchFamily="49" charset="0"/>
                <a:cs typeface="Courier New" panose="02070309020205020404" pitchFamily="49" charset="0"/>
              </a:rPr>
              <a:t>git diff &lt;</a:t>
            </a:r>
            <a:r>
              <a:rPr lang="en-US" sz="1400" dirty="0" err="1">
                <a:latin typeface="Courier New" panose="02070309020205020404" pitchFamily="49" charset="0"/>
                <a:cs typeface="Courier New" panose="02070309020205020404" pitchFamily="49" charset="0"/>
              </a:rPr>
              <a:t>specific_change</a:t>
            </a:r>
            <a:r>
              <a:rPr lang="en-US" sz="1400" dirty="0">
                <a:latin typeface="Courier New" panose="02070309020205020404" pitchFamily="49" charset="0"/>
                <a:cs typeface="Courier New" panose="02070309020205020404" pitchFamily="49" charset="0"/>
              </a:rPr>
              <a:t>&gt;</a:t>
            </a:r>
            <a:endParaRPr lang="en-US" sz="1400" dirty="0"/>
          </a:p>
          <a:p>
            <a:pPr marL="457200" lvl="1" indent="0">
              <a:buNone/>
            </a:pPr>
            <a:endParaRPr lang="en-US" dirty="0"/>
          </a:p>
          <a:p>
            <a:pPr lvl="1">
              <a:buFont typeface="Wingdings" panose="05000000000000000000" pitchFamily="2" charset="2"/>
              <a:buChar char="Ø"/>
            </a:pPr>
            <a:endParaRPr lang="en-US" dirty="0"/>
          </a:p>
        </p:txBody>
      </p:sp>
      <p:pic>
        <p:nvPicPr>
          <p:cNvPr id="5" name="Picture 4">
            <a:extLst>
              <a:ext uri="{FF2B5EF4-FFF2-40B4-BE49-F238E27FC236}">
                <a16:creationId xmlns="" xmlns:a16="http://schemas.microsoft.com/office/drawing/2014/main" id="{BB1E1A9A-B1A1-4C82-A000-3A8AE0667B9A}"/>
              </a:ext>
            </a:extLst>
          </p:cNvPr>
          <p:cNvPicPr>
            <a:picLocks noChangeAspect="1"/>
          </p:cNvPicPr>
          <p:nvPr/>
        </p:nvPicPr>
        <p:blipFill>
          <a:blip r:embed="rId2"/>
          <a:stretch>
            <a:fillRect/>
          </a:stretch>
        </p:blipFill>
        <p:spPr>
          <a:xfrm>
            <a:off x="7448944" y="4696297"/>
            <a:ext cx="4055668" cy="1510634"/>
          </a:xfrm>
          <a:prstGeom prst="rect">
            <a:avLst/>
          </a:prstGeom>
        </p:spPr>
      </p:pic>
      <p:sp>
        <p:nvSpPr>
          <p:cNvPr id="6" name="TextBox 5">
            <a:extLst>
              <a:ext uri="{FF2B5EF4-FFF2-40B4-BE49-F238E27FC236}">
                <a16:creationId xmlns="" xmlns:a16="http://schemas.microsoft.com/office/drawing/2014/main" id="{8505EE8E-B9EF-4743-8208-9DBA84262882}"/>
              </a:ext>
            </a:extLst>
          </p:cNvPr>
          <p:cNvSpPr txBox="1"/>
          <p:nvPr/>
        </p:nvSpPr>
        <p:spPr>
          <a:xfrm>
            <a:off x="9107328" y="6460702"/>
            <a:ext cx="710248" cy="261610"/>
          </a:xfrm>
          <a:prstGeom prst="rect">
            <a:avLst/>
          </a:prstGeom>
          <a:noFill/>
        </p:spPr>
        <p:txBody>
          <a:bodyPr wrap="square" rtlCol="0">
            <a:spAutoFit/>
          </a:bodyPr>
          <a:lstStyle/>
          <a:p>
            <a:r>
              <a:rPr lang="en-US" sz="1100" dirty="0"/>
              <a:t>(Pic_2)</a:t>
            </a:r>
          </a:p>
        </p:txBody>
      </p:sp>
      <p:sp>
        <p:nvSpPr>
          <p:cNvPr id="7" name="TextBox 6">
            <a:extLst>
              <a:ext uri="{FF2B5EF4-FFF2-40B4-BE49-F238E27FC236}">
                <a16:creationId xmlns="" xmlns:a16="http://schemas.microsoft.com/office/drawing/2014/main" id="{27864255-7951-4B25-B228-CEAFAD2ADE2F}"/>
              </a:ext>
            </a:extLst>
          </p:cNvPr>
          <p:cNvSpPr txBox="1"/>
          <p:nvPr/>
        </p:nvSpPr>
        <p:spPr>
          <a:xfrm>
            <a:off x="4596662" y="6460702"/>
            <a:ext cx="710248" cy="261610"/>
          </a:xfrm>
          <a:prstGeom prst="rect">
            <a:avLst/>
          </a:prstGeom>
          <a:noFill/>
        </p:spPr>
        <p:txBody>
          <a:bodyPr wrap="square" rtlCol="0">
            <a:spAutoFit/>
          </a:bodyPr>
          <a:lstStyle/>
          <a:p>
            <a:r>
              <a:rPr lang="en-US" sz="1100" dirty="0"/>
              <a:t>(Pic_1)</a:t>
            </a:r>
          </a:p>
        </p:txBody>
      </p:sp>
      <p:sp>
        <p:nvSpPr>
          <p:cNvPr id="8" name="Arrow: Right 7">
            <a:extLst>
              <a:ext uri="{FF2B5EF4-FFF2-40B4-BE49-F238E27FC236}">
                <a16:creationId xmlns="" xmlns:a16="http://schemas.microsoft.com/office/drawing/2014/main" id="{64F4EBF7-4087-46D5-811D-15EF51EA19EE}"/>
              </a:ext>
            </a:extLst>
          </p:cNvPr>
          <p:cNvSpPr/>
          <p:nvPr/>
        </p:nvSpPr>
        <p:spPr>
          <a:xfrm rot="10800000">
            <a:off x="11504612" y="4975862"/>
            <a:ext cx="464820" cy="2590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 xmlns:a16="http://schemas.microsoft.com/office/drawing/2014/main" id="{26F22434-EA95-4ACC-820C-34394EF591FD}"/>
              </a:ext>
            </a:extLst>
          </p:cNvPr>
          <p:cNvSpPr/>
          <p:nvPr/>
        </p:nvSpPr>
        <p:spPr>
          <a:xfrm rot="10800000">
            <a:off x="11504612" y="5947851"/>
            <a:ext cx="464820" cy="2590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 xmlns:a16="http://schemas.microsoft.com/office/drawing/2014/main" id="{CFDBA157-DB5B-4934-A044-0BAD68AFFCC7}"/>
              </a:ext>
            </a:extLst>
          </p:cNvPr>
          <p:cNvPicPr>
            <a:picLocks noChangeAspect="1"/>
          </p:cNvPicPr>
          <p:nvPr/>
        </p:nvPicPr>
        <p:blipFill>
          <a:blip r:embed="rId3"/>
          <a:stretch>
            <a:fillRect/>
          </a:stretch>
        </p:blipFill>
        <p:spPr>
          <a:xfrm>
            <a:off x="2589212" y="4632940"/>
            <a:ext cx="4725148" cy="1637347"/>
          </a:xfrm>
          <a:prstGeom prst="rect">
            <a:avLst/>
          </a:prstGeom>
        </p:spPr>
      </p:pic>
    </p:spTree>
    <p:extLst>
      <p:ext uri="{BB962C8B-B14F-4D97-AF65-F5344CB8AC3E}">
        <p14:creationId xmlns:p14="http://schemas.microsoft.com/office/powerpoint/2010/main" val="174114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add</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normAutofit/>
          </a:bodyPr>
          <a:lstStyle/>
          <a:p>
            <a:r>
              <a:rPr lang="en-US" sz="1400" dirty="0"/>
              <a:t>The </a:t>
            </a:r>
            <a:r>
              <a:rPr lang="en-US" sz="1400" dirty="0">
                <a:latin typeface="Courier New" panose="02070309020205020404" pitchFamily="49" charset="0"/>
                <a:cs typeface="Courier New" panose="02070309020205020404" pitchFamily="49" charset="0"/>
              </a:rPr>
              <a:t>git add </a:t>
            </a:r>
            <a:r>
              <a:rPr lang="en-US" sz="1400" dirty="0" smtClean="0"/>
              <a:t>command </a:t>
            </a:r>
            <a:r>
              <a:rPr lang="en-US" sz="1400" dirty="0"/>
              <a:t>adds a change in the working directory to the </a:t>
            </a:r>
            <a:r>
              <a:rPr lang="en-US" sz="1400" b="1" dirty="0">
                <a:solidFill>
                  <a:srgbClr val="FAD780"/>
                </a:solidFill>
                <a:latin typeface="Courier New" panose="02070309020205020404" pitchFamily="49" charset="0"/>
                <a:cs typeface="Courier New" panose="02070309020205020404" pitchFamily="49" charset="0"/>
              </a:rPr>
              <a:t>staging area</a:t>
            </a:r>
            <a:r>
              <a:rPr lang="en-US" sz="1400" dirty="0"/>
              <a:t> (a preview of your next commit</a:t>
            </a:r>
            <a:r>
              <a:rPr lang="en-US" sz="1400" dirty="0" smtClean="0"/>
              <a:t>).</a:t>
            </a:r>
          </a:p>
          <a:p>
            <a:endParaRPr lang="en-US" sz="1400" dirty="0"/>
          </a:p>
          <a:p>
            <a:r>
              <a:rPr lang="en-US" sz="1400" dirty="0" smtClean="0"/>
              <a:t>To add a specific change:</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git add </a:t>
            </a:r>
            <a:r>
              <a:rPr lang="en-US" sz="1400" dirty="0" smtClean="0">
                <a:latin typeface="Courier New" panose="02070309020205020404" pitchFamily="49" charset="0"/>
                <a:cs typeface="Courier New" panose="02070309020205020404" pitchFamily="49" charset="0"/>
              </a:rPr>
              <a:t>&lt;</a:t>
            </a:r>
            <a:r>
              <a:rPr lang="en-US" sz="1400" dirty="0" err="1" smtClean="0">
                <a:latin typeface="Courier New" panose="02070309020205020404" pitchFamily="49" charset="0"/>
                <a:cs typeface="Courier New" panose="02070309020205020404" pitchFamily="49" charset="0"/>
              </a:rPr>
              <a:t>changedFile_path</a:t>
            </a:r>
            <a:r>
              <a:rPr lang="en-US" sz="1400" dirty="0" smtClean="0">
                <a:latin typeface="Courier New" panose="02070309020205020404" pitchFamily="49" charset="0"/>
                <a:cs typeface="Courier New" panose="02070309020205020404" pitchFamily="49" charset="0"/>
              </a:rPr>
              <a:t>&gt;</a:t>
            </a:r>
            <a:endParaRPr lang="en-US" sz="1400" dirty="0">
              <a:latin typeface="Courier New" panose="02070309020205020404" pitchFamily="49" charset="0"/>
              <a:cs typeface="Courier New" panose="02070309020205020404" pitchFamily="49" charset="0"/>
            </a:endParaRPr>
          </a:p>
          <a:p>
            <a:r>
              <a:rPr lang="fr-BE" sz="1400" dirty="0">
                <a:latin typeface="+mj-lt"/>
                <a:cs typeface="Courier New" panose="02070309020205020404" pitchFamily="49" charset="0"/>
              </a:rPr>
              <a:t>To </a:t>
            </a:r>
            <a:r>
              <a:rPr lang="fr-BE" sz="1400" dirty="0" err="1">
                <a:latin typeface="+mj-lt"/>
                <a:cs typeface="Courier New" panose="02070309020205020404" pitchFamily="49" charset="0"/>
              </a:rPr>
              <a:t>add</a:t>
            </a:r>
            <a:r>
              <a:rPr lang="fr-BE" sz="1400" dirty="0">
                <a:latin typeface="+mj-lt"/>
                <a:cs typeface="Courier New" panose="02070309020205020404" pitchFamily="49" charset="0"/>
              </a:rPr>
              <a:t> </a:t>
            </a:r>
            <a:r>
              <a:rPr lang="fr-BE" sz="1400" b="1" dirty="0" smtClean="0">
                <a:solidFill>
                  <a:srgbClr val="FFC000"/>
                </a:solidFill>
                <a:latin typeface="+mj-lt"/>
                <a:cs typeface="Courier New" panose="02070309020205020404" pitchFamily="49" charset="0"/>
              </a:rPr>
              <a:t>ALL</a:t>
            </a:r>
            <a:r>
              <a:rPr lang="fr-BE" sz="1400" dirty="0" smtClean="0">
                <a:latin typeface="+mj-lt"/>
                <a:cs typeface="Courier New" panose="02070309020205020404" pitchFamily="49" charset="0"/>
              </a:rPr>
              <a:t> </a:t>
            </a:r>
            <a:r>
              <a:rPr lang="fr-BE" sz="1400" dirty="0" err="1">
                <a:latin typeface="+mj-lt"/>
                <a:cs typeface="Courier New" panose="02070309020205020404" pitchFamily="49" charset="0"/>
              </a:rPr>
              <a:t>uncommited</a:t>
            </a:r>
            <a:r>
              <a:rPr lang="fr-BE" sz="1400" dirty="0">
                <a:latin typeface="+mj-lt"/>
                <a:cs typeface="Courier New" panose="02070309020205020404" pitchFamily="49" charset="0"/>
              </a:rPr>
              <a:t> changes :</a:t>
            </a:r>
            <a:r>
              <a:rPr lang="fr-BE" sz="1400" dirty="0">
                <a:latin typeface="Courier New" panose="02070309020205020404" pitchFamily="49" charset="0"/>
                <a:cs typeface="Courier New" panose="02070309020205020404" pitchFamily="49" charset="0"/>
              </a:rPr>
              <a:t> git </a:t>
            </a:r>
            <a:r>
              <a:rPr lang="fr-BE" sz="1400" dirty="0" err="1">
                <a:latin typeface="Courier New" panose="02070309020205020404" pitchFamily="49" charset="0"/>
                <a:cs typeface="Courier New" panose="02070309020205020404" pitchFamily="49" charset="0"/>
              </a:rPr>
              <a:t>add</a:t>
            </a:r>
            <a:r>
              <a:rPr lang="fr-BE" sz="1400" dirty="0">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pic>
        <p:nvPicPr>
          <p:cNvPr id="9" name="Picture 8">
            <a:extLst>
              <a:ext uri="{FF2B5EF4-FFF2-40B4-BE49-F238E27FC236}">
                <a16:creationId xmlns="" xmlns:a16="http://schemas.microsoft.com/office/drawing/2014/main" id="{4AA552A1-EF09-45B6-A221-10501DCA1678}"/>
              </a:ext>
            </a:extLst>
          </p:cNvPr>
          <p:cNvPicPr>
            <a:picLocks noChangeAspect="1"/>
          </p:cNvPicPr>
          <p:nvPr/>
        </p:nvPicPr>
        <p:blipFill>
          <a:blip r:embed="rId2"/>
          <a:stretch>
            <a:fillRect/>
          </a:stretch>
        </p:blipFill>
        <p:spPr>
          <a:xfrm>
            <a:off x="7510358" y="4141243"/>
            <a:ext cx="3994254" cy="2048336"/>
          </a:xfrm>
          <a:prstGeom prst="rect">
            <a:avLst/>
          </a:prstGeom>
        </p:spPr>
      </p:pic>
      <p:pic>
        <p:nvPicPr>
          <p:cNvPr id="7" name="Picture 6" descr="A screenshot of a cell phone&#10;&#10;Description automatically generated">
            <a:extLst>
              <a:ext uri="{FF2B5EF4-FFF2-40B4-BE49-F238E27FC236}">
                <a16:creationId xmlns="" xmlns:a16="http://schemas.microsoft.com/office/drawing/2014/main" id="{FC0ABB32-AC50-4382-85FF-A8A96FED1746}"/>
              </a:ext>
            </a:extLst>
          </p:cNvPr>
          <p:cNvPicPr>
            <a:picLocks noChangeAspect="1"/>
          </p:cNvPicPr>
          <p:nvPr/>
        </p:nvPicPr>
        <p:blipFill>
          <a:blip r:embed="rId3"/>
          <a:stretch>
            <a:fillRect/>
          </a:stretch>
        </p:blipFill>
        <p:spPr>
          <a:xfrm>
            <a:off x="2589212" y="4022411"/>
            <a:ext cx="4026958" cy="2286000"/>
          </a:xfrm>
          <a:prstGeom prst="rect">
            <a:avLst/>
          </a:prstGeom>
        </p:spPr>
      </p:pic>
    </p:spTree>
    <p:extLst>
      <p:ext uri="{BB962C8B-B14F-4D97-AF65-F5344CB8AC3E}">
        <p14:creationId xmlns:p14="http://schemas.microsoft.com/office/powerpoint/2010/main" val="291724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dirty="0"/>
              <a:t>Git (Theory)</a:t>
            </a:r>
          </a:p>
        </p:txBody>
      </p:sp>
      <p:sp>
        <p:nvSpPr>
          <p:cNvPr id="3" name="Subtitle 2">
            <a:extLst>
              <a:ext uri="{FF2B5EF4-FFF2-40B4-BE49-F238E27FC236}">
                <a16:creationId xmlns=""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577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reset</a:t>
            </a:r>
          </a:p>
        </p:txBody>
      </p:sp>
      <p:sp>
        <p:nvSpPr>
          <p:cNvPr id="4" name="Content Placeholder 3">
            <a:extLst>
              <a:ext uri="{FF2B5EF4-FFF2-40B4-BE49-F238E27FC236}">
                <a16:creationId xmlns="" xmlns:a16="http://schemas.microsoft.com/office/drawing/2014/main" id="{E6E065F3-F4B8-43B6-927E-258003A8E6DA}"/>
              </a:ext>
            </a:extLst>
          </p:cNvPr>
          <p:cNvSpPr>
            <a:spLocks noGrp="1"/>
          </p:cNvSpPr>
          <p:nvPr>
            <p:ph idx="1"/>
          </p:nvPr>
        </p:nvSpPr>
        <p:spPr>
          <a:xfrm>
            <a:off x="2589212" y="2133600"/>
            <a:ext cx="8915400" cy="3777622"/>
          </a:xfrm>
        </p:spPr>
        <p:txBody>
          <a:bodyPr>
            <a:normAutofit/>
          </a:bodyPr>
          <a:lstStyle/>
          <a:p>
            <a:r>
              <a:rPr lang="en-US" sz="1400" dirty="0"/>
              <a:t>Reset the staging area to match the most recent commit but leave the working directory unchanged.</a:t>
            </a:r>
          </a:p>
          <a:p>
            <a:r>
              <a:rPr lang="en-US" sz="1400" dirty="0">
                <a:latin typeface="Courier New" panose="02070309020205020404" pitchFamily="49" charset="0"/>
                <a:cs typeface="Courier New" panose="02070309020205020404" pitchFamily="49" charset="0"/>
              </a:rPr>
              <a:t>git reset &lt;file&gt; </a:t>
            </a:r>
            <a:r>
              <a:rPr lang="en-US" sz="1400" dirty="0"/>
              <a:t>removes the specified file from the staging area.</a:t>
            </a:r>
          </a:p>
          <a:p>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reset </a:t>
            </a:r>
            <a:r>
              <a:rPr lang="en-US" sz="1400" dirty="0"/>
              <a:t>removes all specified file from the staging area.</a:t>
            </a:r>
          </a:p>
          <a:p>
            <a:pPr marL="0" indent="0">
              <a:buNone/>
            </a:pPr>
            <a:endParaRPr lang="en-US" sz="1400" dirty="0"/>
          </a:p>
        </p:txBody>
      </p:sp>
      <p:pic>
        <p:nvPicPr>
          <p:cNvPr id="6" name="Picture 5">
            <a:extLst>
              <a:ext uri="{FF2B5EF4-FFF2-40B4-BE49-F238E27FC236}">
                <a16:creationId xmlns="" xmlns:a16="http://schemas.microsoft.com/office/drawing/2014/main" id="{91A6F1E3-7A44-4DAB-925A-75FEED246F51}"/>
              </a:ext>
            </a:extLst>
          </p:cNvPr>
          <p:cNvPicPr>
            <a:picLocks noChangeAspect="1"/>
          </p:cNvPicPr>
          <p:nvPr/>
        </p:nvPicPr>
        <p:blipFill>
          <a:blip r:embed="rId2"/>
          <a:stretch>
            <a:fillRect/>
          </a:stretch>
        </p:blipFill>
        <p:spPr>
          <a:xfrm>
            <a:off x="8269268" y="3407074"/>
            <a:ext cx="3608968" cy="3354689"/>
          </a:xfrm>
          <a:prstGeom prst="rect">
            <a:avLst/>
          </a:prstGeom>
        </p:spPr>
      </p:pic>
      <p:sp>
        <p:nvSpPr>
          <p:cNvPr id="10" name="Arrow: Right 9">
            <a:extLst>
              <a:ext uri="{FF2B5EF4-FFF2-40B4-BE49-F238E27FC236}">
                <a16:creationId xmlns="" xmlns:a16="http://schemas.microsoft.com/office/drawing/2014/main" id="{3B5891E6-8DEF-4728-899C-82532ABCCA80}"/>
              </a:ext>
            </a:extLst>
          </p:cNvPr>
          <p:cNvSpPr/>
          <p:nvPr/>
        </p:nvSpPr>
        <p:spPr>
          <a:xfrm>
            <a:off x="7608962" y="4965802"/>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 xmlns:a16="http://schemas.microsoft.com/office/drawing/2014/main" id="{8BC7F412-706A-4568-821C-CDCF313C17BD}"/>
              </a:ext>
            </a:extLst>
          </p:cNvPr>
          <p:cNvSpPr/>
          <p:nvPr/>
        </p:nvSpPr>
        <p:spPr>
          <a:xfrm>
            <a:off x="7608962" y="6168309"/>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C121EE64-FE79-4B31-91F1-5FD29189E9CD}"/>
              </a:ext>
            </a:extLst>
          </p:cNvPr>
          <p:cNvSpPr txBox="1"/>
          <p:nvPr/>
        </p:nvSpPr>
        <p:spPr>
          <a:xfrm>
            <a:off x="6023685" y="4958564"/>
            <a:ext cx="1709640" cy="261610"/>
          </a:xfrm>
          <a:prstGeom prst="rect">
            <a:avLst/>
          </a:prstGeom>
          <a:noFill/>
        </p:spPr>
        <p:txBody>
          <a:bodyPr wrap="square" rtlCol="0">
            <a:spAutoFit/>
          </a:bodyPr>
          <a:lstStyle/>
          <a:p>
            <a:r>
              <a:rPr lang="en-US" sz="1100" dirty="0"/>
              <a:t>Git reset of ‘Model1’</a:t>
            </a:r>
          </a:p>
        </p:txBody>
      </p:sp>
      <p:sp>
        <p:nvSpPr>
          <p:cNvPr id="12" name="TextBox 11">
            <a:extLst>
              <a:ext uri="{FF2B5EF4-FFF2-40B4-BE49-F238E27FC236}">
                <a16:creationId xmlns="" xmlns:a16="http://schemas.microsoft.com/office/drawing/2014/main" id="{59F04673-E7CA-482D-89EF-0B3AF86C6893}"/>
              </a:ext>
            </a:extLst>
          </p:cNvPr>
          <p:cNvSpPr txBox="1"/>
          <p:nvPr/>
        </p:nvSpPr>
        <p:spPr>
          <a:xfrm>
            <a:off x="6035620" y="6161071"/>
            <a:ext cx="1602683" cy="261610"/>
          </a:xfrm>
          <a:prstGeom prst="rect">
            <a:avLst/>
          </a:prstGeom>
          <a:noFill/>
        </p:spPr>
        <p:txBody>
          <a:bodyPr wrap="square" rtlCol="0">
            <a:spAutoFit/>
          </a:bodyPr>
          <a:lstStyle/>
          <a:p>
            <a:r>
              <a:rPr lang="en-US" sz="1100" dirty="0"/>
              <a:t>‘Model1’ </a:t>
            </a:r>
            <a:r>
              <a:rPr lang="en-US" sz="1100" dirty="0" err="1"/>
              <a:t>unstaged</a:t>
            </a:r>
            <a:endParaRPr lang="en-US" sz="1100" dirty="0"/>
          </a:p>
        </p:txBody>
      </p:sp>
      <p:sp>
        <p:nvSpPr>
          <p:cNvPr id="13" name="TextBox 12">
            <a:extLst>
              <a:ext uri="{FF2B5EF4-FFF2-40B4-BE49-F238E27FC236}">
                <a16:creationId xmlns="" xmlns:a16="http://schemas.microsoft.com/office/drawing/2014/main" id="{885A1CC4-F822-4F75-A9AD-C8C7EBB26FEC}"/>
              </a:ext>
            </a:extLst>
          </p:cNvPr>
          <p:cNvSpPr txBox="1"/>
          <p:nvPr/>
        </p:nvSpPr>
        <p:spPr>
          <a:xfrm>
            <a:off x="6141930" y="4475592"/>
            <a:ext cx="1602683" cy="261610"/>
          </a:xfrm>
          <a:prstGeom prst="rect">
            <a:avLst/>
          </a:prstGeom>
          <a:noFill/>
        </p:spPr>
        <p:txBody>
          <a:bodyPr wrap="square" rtlCol="0">
            <a:spAutoFit/>
          </a:bodyPr>
          <a:lstStyle/>
          <a:p>
            <a:r>
              <a:rPr lang="en-US" sz="1100" dirty="0"/>
              <a:t>‘Model1’ staged</a:t>
            </a:r>
          </a:p>
        </p:txBody>
      </p:sp>
      <p:sp>
        <p:nvSpPr>
          <p:cNvPr id="14" name="Arrow: Right 13">
            <a:extLst>
              <a:ext uri="{FF2B5EF4-FFF2-40B4-BE49-F238E27FC236}">
                <a16:creationId xmlns="" xmlns:a16="http://schemas.microsoft.com/office/drawing/2014/main" id="{22EF63E3-298E-47CE-BF24-99E65BAF5187}"/>
              </a:ext>
            </a:extLst>
          </p:cNvPr>
          <p:cNvSpPr/>
          <p:nvPr/>
        </p:nvSpPr>
        <p:spPr>
          <a:xfrm>
            <a:off x="7608962" y="4502143"/>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 xmlns:a16="http://schemas.microsoft.com/office/drawing/2014/main" id="{CD49AF25-2107-45FB-813F-5BDE55E3D6EF}"/>
              </a:ext>
            </a:extLst>
          </p:cNvPr>
          <p:cNvPicPr>
            <a:picLocks noChangeAspect="1"/>
          </p:cNvPicPr>
          <p:nvPr/>
        </p:nvPicPr>
        <p:blipFill>
          <a:blip r:embed="rId3"/>
          <a:stretch>
            <a:fillRect/>
          </a:stretch>
        </p:blipFill>
        <p:spPr>
          <a:xfrm>
            <a:off x="2589212" y="4128522"/>
            <a:ext cx="3248025" cy="2172054"/>
          </a:xfrm>
          <a:prstGeom prst="rect">
            <a:avLst/>
          </a:prstGeom>
        </p:spPr>
      </p:pic>
    </p:spTree>
    <p:extLst>
      <p:ext uri="{BB962C8B-B14F-4D97-AF65-F5344CB8AC3E}">
        <p14:creationId xmlns:p14="http://schemas.microsoft.com/office/powerpoint/2010/main" val="25917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p:bldP spid="12" grpId="0"/>
      <p:bldP spid="13" grpId="0"/>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reset --soft HEAD~ (Windows)</a:t>
            </a:r>
          </a:p>
        </p:txBody>
      </p:sp>
      <p:sp>
        <p:nvSpPr>
          <p:cNvPr id="4" name="Content Placeholder 3">
            <a:extLst>
              <a:ext uri="{FF2B5EF4-FFF2-40B4-BE49-F238E27FC236}">
                <a16:creationId xmlns="" xmlns:a16="http://schemas.microsoft.com/office/drawing/2014/main" id="{E6E065F3-F4B8-43B6-927E-258003A8E6DA}"/>
              </a:ext>
            </a:extLst>
          </p:cNvPr>
          <p:cNvSpPr>
            <a:spLocks noGrp="1"/>
          </p:cNvSpPr>
          <p:nvPr>
            <p:ph idx="1"/>
          </p:nvPr>
        </p:nvSpPr>
        <p:spPr/>
        <p:txBody>
          <a:bodyPr>
            <a:normAutofit/>
          </a:bodyPr>
          <a:lstStyle/>
          <a:p>
            <a:r>
              <a:rPr lang="en-US" sz="1400" dirty="0"/>
              <a:t>This command </a:t>
            </a:r>
            <a:r>
              <a:rPr lang="en-GB" sz="1400" dirty="0"/>
              <a:t>will </a:t>
            </a:r>
            <a:r>
              <a:rPr lang="en-GB" sz="1400" b="1" dirty="0"/>
              <a:t>remove the last commit </a:t>
            </a:r>
            <a:r>
              <a:rPr lang="en-GB" sz="1400" dirty="0"/>
              <a:t>from the current branch</a:t>
            </a:r>
            <a:r>
              <a:rPr lang="en-US" sz="1400" dirty="0"/>
              <a:t>. </a:t>
            </a:r>
          </a:p>
          <a:p>
            <a:r>
              <a:rPr lang="en-US" sz="1400" dirty="0"/>
              <a:t>But </a:t>
            </a:r>
            <a:r>
              <a:rPr lang="en-US" sz="1400" b="1" dirty="0">
                <a:solidFill>
                  <a:srgbClr val="FFC000"/>
                </a:solidFill>
              </a:rPr>
              <a:t>all staged files </a:t>
            </a:r>
            <a:r>
              <a:rPr lang="en-US" sz="1400" dirty="0"/>
              <a:t>(in staging Area) </a:t>
            </a:r>
            <a:r>
              <a:rPr lang="en-US" sz="1400" b="1" dirty="0">
                <a:solidFill>
                  <a:srgbClr val="FFC000"/>
                </a:solidFill>
              </a:rPr>
              <a:t>remained</a:t>
            </a:r>
            <a:r>
              <a:rPr lang="en-US" sz="1400" dirty="0"/>
              <a:t>.</a:t>
            </a:r>
          </a:p>
          <a:p>
            <a:r>
              <a:rPr lang="en-US" sz="1400" dirty="0"/>
              <a:t>You can add more </a:t>
            </a:r>
            <a:r>
              <a:rPr lang="en-US" sz="1400" dirty="0" err="1"/>
              <a:t>unstaged</a:t>
            </a:r>
            <a:r>
              <a:rPr lang="en-US" sz="1400" dirty="0"/>
              <a:t> files.</a:t>
            </a:r>
          </a:p>
        </p:txBody>
      </p:sp>
      <p:pic>
        <p:nvPicPr>
          <p:cNvPr id="8" name="Picture 7">
            <a:extLst>
              <a:ext uri="{FF2B5EF4-FFF2-40B4-BE49-F238E27FC236}">
                <a16:creationId xmlns="" xmlns:a16="http://schemas.microsoft.com/office/drawing/2014/main" id="{F52645C5-BF14-43F1-B935-CF958841DA28}"/>
              </a:ext>
            </a:extLst>
          </p:cNvPr>
          <p:cNvPicPr>
            <a:picLocks noChangeAspect="1"/>
          </p:cNvPicPr>
          <p:nvPr/>
        </p:nvPicPr>
        <p:blipFill>
          <a:blip r:embed="rId2"/>
          <a:stretch>
            <a:fillRect/>
          </a:stretch>
        </p:blipFill>
        <p:spPr>
          <a:xfrm>
            <a:off x="7642236" y="4022411"/>
            <a:ext cx="4148955" cy="777409"/>
          </a:xfrm>
          <a:prstGeom prst="rect">
            <a:avLst/>
          </a:prstGeom>
        </p:spPr>
      </p:pic>
      <p:pic>
        <p:nvPicPr>
          <p:cNvPr id="9" name="Picture 8">
            <a:extLst>
              <a:ext uri="{FF2B5EF4-FFF2-40B4-BE49-F238E27FC236}">
                <a16:creationId xmlns="" xmlns:a16="http://schemas.microsoft.com/office/drawing/2014/main" id="{6F7C76B6-045A-4C70-BC34-43D8967FBB48}"/>
              </a:ext>
            </a:extLst>
          </p:cNvPr>
          <p:cNvPicPr>
            <a:picLocks noChangeAspect="1"/>
          </p:cNvPicPr>
          <p:nvPr/>
        </p:nvPicPr>
        <p:blipFill>
          <a:blip r:embed="rId3"/>
          <a:stretch>
            <a:fillRect/>
          </a:stretch>
        </p:blipFill>
        <p:spPr>
          <a:xfrm>
            <a:off x="7647126" y="4968241"/>
            <a:ext cx="4080375" cy="1265649"/>
          </a:xfrm>
          <a:prstGeom prst="rect">
            <a:avLst/>
          </a:prstGeom>
        </p:spPr>
      </p:pic>
      <p:pic>
        <p:nvPicPr>
          <p:cNvPr id="15" name="Picture 14" descr="A screenshot of a cell phone&#10;&#10;Description automatically generated">
            <a:extLst>
              <a:ext uri="{FF2B5EF4-FFF2-40B4-BE49-F238E27FC236}">
                <a16:creationId xmlns="" xmlns:a16="http://schemas.microsoft.com/office/drawing/2014/main" id="{E57520FC-8CF7-445D-88A8-9B264610D570}"/>
              </a:ext>
            </a:extLst>
          </p:cNvPr>
          <p:cNvPicPr>
            <a:picLocks noChangeAspect="1"/>
          </p:cNvPicPr>
          <p:nvPr/>
        </p:nvPicPr>
        <p:blipFill>
          <a:blip r:embed="rId4"/>
          <a:stretch>
            <a:fillRect/>
          </a:stretch>
        </p:blipFill>
        <p:spPr>
          <a:xfrm>
            <a:off x="2634036" y="3558709"/>
            <a:ext cx="4531337" cy="2482222"/>
          </a:xfrm>
          <a:prstGeom prst="rect">
            <a:avLst/>
          </a:prstGeom>
        </p:spPr>
      </p:pic>
      <p:pic>
        <p:nvPicPr>
          <p:cNvPr id="16" name="Picture 15">
            <a:extLst>
              <a:ext uri="{FF2B5EF4-FFF2-40B4-BE49-F238E27FC236}">
                <a16:creationId xmlns="" xmlns:a16="http://schemas.microsoft.com/office/drawing/2014/main" id="{8FE003C9-85FD-4C95-BD82-3C54D36A1190}"/>
              </a:ext>
            </a:extLst>
          </p:cNvPr>
          <p:cNvPicPr>
            <a:picLocks noChangeAspect="1"/>
          </p:cNvPicPr>
          <p:nvPr/>
        </p:nvPicPr>
        <p:blipFill>
          <a:blip r:embed="rId5"/>
          <a:stretch>
            <a:fillRect/>
          </a:stretch>
        </p:blipFill>
        <p:spPr>
          <a:xfrm>
            <a:off x="7648309" y="2857602"/>
            <a:ext cx="4136807" cy="936209"/>
          </a:xfrm>
          <a:prstGeom prst="rect">
            <a:avLst/>
          </a:prstGeom>
        </p:spPr>
      </p:pic>
      <p:sp>
        <p:nvSpPr>
          <p:cNvPr id="17" name="Arrow: Right 16">
            <a:extLst>
              <a:ext uri="{FF2B5EF4-FFF2-40B4-BE49-F238E27FC236}">
                <a16:creationId xmlns="" xmlns:a16="http://schemas.microsoft.com/office/drawing/2014/main" id="{A0D43791-9906-4594-BE2C-758A31B68051}"/>
              </a:ext>
            </a:extLst>
          </p:cNvPr>
          <p:cNvSpPr/>
          <p:nvPr/>
        </p:nvSpPr>
        <p:spPr>
          <a:xfrm rot="10800000">
            <a:off x="11822034" y="3395662"/>
            <a:ext cx="250906" cy="245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 xmlns:a16="http://schemas.microsoft.com/office/drawing/2014/main" id="{E5C9E43A-432B-4A38-B4E8-9742D220CDAC}"/>
              </a:ext>
            </a:extLst>
          </p:cNvPr>
          <p:cNvSpPr/>
          <p:nvPr/>
        </p:nvSpPr>
        <p:spPr>
          <a:xfrm rot="10800000">
            <a:off x="11822034" y="4537951"/>
            <a:ext cx="250906" cy="24526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 xmlns:a16="http://schemas.microsoft.com/office/drawing/2014/main" id="{6F479F07-79FB-46DE-BF0F-723106ED9A60}"/>
              </a:ext>
            </a:extLst>
          </p:cNvPr>
          <p:cNvSpPr/>
          <p:nvPr/>
        </p:nvSpPr>
        <p:spPr>
          <a:xfrm rot="10800000">
            <a:off x="11822034" y="5770729"/>
            <a:ext cx="250906" cy="24526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83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reset --hard HEAD~ (Windows)</a:t>
            </a:r>
          </a:p>
        </p:txBody>
      </p:sp>
      <p:sp>
        <p:nvSpPr>
          <p:cNvPr id="4" name="Content Placeholder 3">
            <a:extLst>
              <a:ext uri="{FF2B5EF4-FFF2-40B4-BE49-F238E27FC236}">
                <a16:creationId xmlns="" xmlns:a16="http://schemas.microsoft.com/office/drawing/2014/main" id="{E6E065F3-F4B8-43B6-927E-258003A8E6DA}"/>
              </a:ext>
            </a:extLst>
          </p:cNvPr>
          <p:cNvSpPr>
            <a:spLocks noGrp="1"/>
          </p:cNvSpPr>
          <p:nvPr>
            <p:ph idx="1"/>
          </p:nvPr>
        </p:nvSpPr>
        <p:spPr/>
        <p:txBody>
          <a:bodyPr>
            <a:normAutofit/>
          </a:bodyPr>
          <a:lstStyle/>
          <a:p>
            <a:r>
              <a:rPr lang="en-US" sz="1400" dirty="0"/>
              <a:t>Like the previous one, it </a:t>
            </a:r>
            <a:r>
              <a:rPr lang="en-GB" sz="1400" dirty="0"/>
              <a:t>will also </a:t>
            </a:r>
            <a:r>
              <a:rPr lang="en-GB" sz="1400" b="1" dirty="0"/>
              <a:t>remove the last commit </a:t>
            </a:r>
            <a:r>
              <a:rPr lang="en-GB" sz="1400" dirty="0"/>
              <a:t>from the current branch</a:t>
            </a:r>
            <a:r>
              <a:rPr lang="en-US" sz="1400" dirty="0"/>
              <a:t>. </a:t>
            </a:r>
          </a:p>
          <a:p>
            <a:r>
              <a:rPr lang="en-US" sz="1400" b="1" u="sng" dirty="0">
                <a:solidFill>
                  <a:srgbClr val="FF0000"/>
                </a:solidFill>
                <a:highlight>
                  <a:srgbClr val="FFFF00"/>
                </a:highlight>
              </a:rPr>
              <a:t>CAUTION:</a:t>
            </a:r>
            <a:r>
              <a:rPr lang="en-US" sz="1400" dirty="0">
                <a:solidFill>
                  <a:srgbClr val="FF0000"/>
                </a:solidFill>
              </a:rPr>
              <a:t> </a:t>
            </a:r>
            <a:r>
              <a:rPr lang="en-US" sz="1400" dirty="0"/>
              <a:t>All staged files (in staging Area) are also completely deleted.</a:t>
            </a:r>
          </a:p>
        </p:txBody>
      </p:sp>
      <p:pic>
        <p:nvPicPr>
          <p:cNvPr id="5" name="Picture 4">
            <a:extLst>
              <a:ext uri="{FF2B5EF4-FFF2-40B4-BE49-F238E27FC236}">
                <a16:creationId xmlns="" xmlns:a16="http://schemas.microsoft.com/office/drawing/2014/main" id="{EF0AD811-6A76-4D38-BFE3-533B3C5CB621}"/>
              </a:ext>
            </a:extLst>
          </p:cNvPr>
          <p:cNvPicPr>
            <a:picLocks noChangeAspect="1"/>
          </p:cNvPicPr>
          <p:nvPr/>
        </p:nvPicPr>
        <p:blipFill>
          <a:blip r:embed="rId2"/>
          <a:stretch>
            <a:fillRect/>
          </a:stretch>
        </p:blipFill>
        <p:spPr>
          <a:xfrm>
            <a:off x="7498995" y="3508375"/>
            <a:ext cx="4005617" cy="906519"/>
          </a:xfrm>
          <a:prstGeom prst="rect">
            <a:avLst/>
          </a:prstGeom>
        </p:spPr>
      </p:pic>
      <p:pic>
        <p:nvPicPr>
          <p:cNvPr id="6" name="Picture 5">
            <a:extLst>
              <a:ext uri="{FF2B5EF4-FFF2-40B4-BE49-F238E27FC236}">
                <a16:creationId xmlns="" xmlns:a16="http://schemas.microsoft.com/office/drawing/2014/main" id="{CE38419E-89AE-4CB2-A726-57B2B70C4E8B}"/>
              </a:ext>
            </a:extLst>
          </p:cNvPr>
          <p:cNvPicPr>
            <a:picLocks noChangeAspect="1"/>
          </p:cNvPicPr>
          <p:nvPr/>
        </p:nvPicPr>
        <p:blipFill>
          <a:blip r:embed="rId3"/>
          <a:stretch>
            <a:fillRect/>
          </a:stretch>
        </p:blipFill>
        <p:spPr>
          <a:xfrm>
            <a:off x="7495583" y="4528541"/>
            <a:ext cx="4009029" cy="906519"/>
          </a:xfrm>
          <a:prstGeom prst="rect">
            <a:avLst/>
          </a:prstGeom>
        </p:spPr>
      </p:pic>
      <p:pic>
        <p:nvPicPr>
          <p:cNvPr id="7" name="Picture 6">
            <a:extLst>
              <a:ext uri="{FF2B5EF4-FFF2-40B4-BE49-F238E27FC236}">
                <a16:creationId xmlns="" xmlns:a16="http://schemas.microsoft.com/office/drawing/2014/main" id="{4FD231ED-B46F-41DD-BB7A-586753E752D5}"/>
              </a:ext>
            </a:extLst>
          </p:cNvPr>
          <p:cNvPicPr>
            <a:picLocks noChangeAspect="1"/>
          </p:cNvPicPr>
          <p:nvPr/>
        </p:nvPicPr>
        <p:blipFill>
          <a:blip r:embed="rId4"/>
          <a:stretch>
            <a:fillRect/>
          </a:stretch>
        </p:blipFill>
        <p:spPr>
          <a:xfrm>
            <a:off x="7532917" y="5548707"/>
            <a:ext cx="3971695" cy="971769"/>
          </a:xfrm>
          <a:prstGeom prst="rect">
            <a:avLst/>
          </a:prstGeom>
        </p:spPr>
      </p:pic>
      <p:pic>
        <p:nvPicPr>
          <p:cNvPr id="11" name="Picture 10" descr="A screenshot of a cell phone&#10;&#10;Description automatically generated">
            <a:extLst>
              <a:ext uri="{FF2B5EF4-FFF2-40B4-BE49-F238E27FC236}">
                <a16:creationId xmlns="" xmlns:a16="http://schemas.microsoft.com/office/drawing/2014/main" id="{97E1FC12-DF5A-408A-B9C1-6C0EDAC80A61}"/>
              </a:ext>
            </a:extLst>
          </p:cNvPr>
          <p:cNvPicPr>
            <a:picLocks noChangeAspect="1"/>
          </p:cNvPicPr>
          <p:nvPr/>
        </p:nvPicPr>
        <p:blipFill>
          <a:blip r:embed="rId5"/>
          <a:stretch>
            <a:fillRect/>
          </a:stretch>
        </p:blipFill>
        <p:spPr>
          <a:xfrm>
            <a:off x="2771394" y="3811958"/>
            <a:ext cx="4275518" cy="2339683"/>
          </a:xfrm>
          <a:prstGeom prst="rect">
            <a:avLst/>
          </a:prstGeom>
        </p:spPr>
      </p:pic>
      <p:sp>
        <p:nvSpPr>
          <p:cNvPr id="12" name="Arrow: Right 11">
            <a:extLst>
              <a:ext uri="{FF2B5EF4-FFF2-40B4-BE49-F238E27FC236}">
                <a16:creationId xmlns="" xmlns:a16="http://schemas.microsoft.com/office/drawing/2014/main" id="{93591DD3-C94F-408E-8528-07BCA1403073}"/>
              </a:ext>
            </a:extLst>
          </p:cNvPr>
          <p:cNvSpPr/>
          <p:nvPr/>
        </p:nvSpPr>
        <p:spPr>
          <a:xfrm rot="10800000">
            <a:off x="11548788" y="5227458"/>
            <a:ext cx="404495" cy="24526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 xmlns:a16="http://schemas.microsoft.com/office/drawing/2014/main" id="{3FE5CE32-DC11-4A48-8D2D-18FC4C2BB843}"/>
              </a:ext>
            </a:extLst>
          </p:cNvPr>
          <p:cNvSpPr/>
          <p:nvPr/>
        </p:nvSpPr>
        <p:spPr>
          <a:xfrm rot="10800000">
            <a:off x="11548788" y="4168915"/>
            <a:ext cx="404495" cy="245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22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commit</a:t>
            </a:r>
          </a:p>
        </p:txBody>
      </p:sp>
      <p:sp>
        <p:nvSpPr>
          <p:cNvPr id="4" name="Content Placeholder 3">
            <a:extLst>
              <a:ext uri="{FF2B5EF4-FFF2-40B4-BE49-F238E27FC236}">
                <a16:creationId xmlns="" xmlns:a16="http://schemas.microsoft.com/office/drawing/2014/main" id="{5F2DA100-8592-457E-A003-15F79CB0D15A}"/>
              </a:ext>
            </a:extLst>
          </p:cNvPr>
          <p:cNvSpPr>
            <a:spLocks noGrp="1"/>
          </p:cNvSpPr>
          <p:nvPr>
            <p:ph idx="1"/>
          </p:nvPr>
        </p:nvSpPr>
        <p:spPr/>
        <p:txBody>
          <a:bodyPr>
            <a:normAutofit/>
          </a:bodyPr>
          <a:lstStyle/>
          <a:p>
            <a:r>
              <a:rPr lang="en-US" sz="1400" dirty="0"/>
              <a:t>The </a:t>
            </a:r>
            <a:r>
              <a:rPr lang="en-US" sz="1400" dirty="0">
                <a:latin typeface="Courier New" panose="02070309020205020404" pitchFamily="49" charset="0"/>
                <a:cs typeface="Courier New" panose="02070309020205020404" pitchFamily="49" charset="0"/>
              </a:rPr>
              <a:t>git commit </a:t>
            </a:r>
            <a:r>
              <a:rPr lang="en-US" sz="1400" dirty="0"/>
              <a:t>command </a:t>
            </a:r>
            <a:r>
              <a:rPr lang="en-US" sz="1400" b="1" dirty="0"/>
              <a:t>captures a snapshot </a:t>
            </a:r>
            <a:r>
              <a:rPr lang="en-US" sz="1400" dirty="0"/>
              <a:t>(state at a certain time) of the project (with the currently staged changes).</a:t>
            </a:r>
          </a:p>
          <a:p>
            <a:r>
              <a:rPr lang="en-US" sz="1400" dirty="0"/>
              <a:t>You </a:t>
            </a:r>
            <a:r>
              <a:rPr lang="en-US" sz="1400" b="1" dirty="0"/>
              <a:t>need to add a message </a:t>
            </a:r>
            <a:r>
              <a:rPr lang="en-US" sz="1400" dirty="0"/>
              <a:t>before committing: </a:t>
            </a:r>
            <a:r>
              <a:rPr lang="en-US" sz="1400" dirty="0">
                <a:latin typeface="Courier New" panose="02070309020205020404" pitchFamily="49" charset="0"/>
                <a:cs typeface="Courier New" panose="02070309020205020404" pitchFamily="49" charset="0"/>
              </a:rPr>
              <a:t>git commit –m “Description”</a:t>
            </a:r>
          </a:p>
          <a:p>
            <a:r>
              <a:rPr lang="fr-BE" sz="1400" dirty="0">
                <a:latin typeface="+mj-lt"/>
                <a:cs typeface="Courier New" panose="02070309020205020404" pitchFamily="49" charset="0"/>
              </a:rPr>
              <a:t>You </a:t>
            </a:r>
            <a:r>
              <a:rPr lang="fr-BE" sz="1400" dirty="0" err="1">
                <a:latin typeface="+mj-lt"/>
                <a:cs typeface="Courier New" panose="02070309020205020404" pitchFamily="49" charset="0"/>
              </a:rPr>
              <a:t>can</a:t>
            </a:r>
            <a:r>
              <a:rPr lang="fr-BE" sz="1400" dirty="0">
                <a:latin typeface="+mj-lt"/>
                <a:cs typeface="Courier New" panose="02070309020205020404" pitchFamily="49" charset="0"/>
              </a:rPr>
              <a:t> </a:t>
            </a:r>
            <a:r>
              <a:rPr lang="fr-BE" sz="1400" dirty="0" err="1">
                <a:latin typeface="+mj-lt"/>
                <a:cs typeface="Courier New" panose="02070309020205020404" pitchFamily="49" charset="0"/>
              </a:rPr>
              <a:t>also</a:t>
            </a:r>
            <a:r>
              <a:rPr lang="fr-BE" sz="1400" dirty="0">
                <a:latin typeface="+mj-lt"/>
                <a:cs typeface="Courier New" panose="02070309020205020404" pitchFamily="49" charset="0"/>
              </a:rPr>
              <a:t> </a:t>
            </a:r>
            <a:r>
              <a:rPr lang="fr-BE" sz="1400" b="1" dirty="0" err="1">
                <a:latin typeface="+mj-lt"/>
                <a:cs typeface="Courier New" panose="02070309020205020404" pitchFamily="49" charset="0"/>
              </a:rPr>
              <a:t>add</a:t>
            </a:r>
            <a:r>
              <a:rPr lang="fr-BE" sz="1400" b="1" dirty="0">
                <a:latin typeface="+mj-lt"/>
                <a:cs typeface="Courier New" panose="02070309020205020404" pitchFamily="49" charset="0"/>
              </a:rPr>
              <a:t> more </a:t>
            </a:r>
            <a:r>
              <a:rPr lang="fr-BE" sz="1400" b="1" dirty="0" err="1">
                <a:latin typeface="+mj-lt"/>
                <a:cs typeface="Courier New" panose="02070309020205020404" pitchFamily="49" charset="0"/>
              </a:rPr>
              <a:t>than</a:t>
            </a:r>
            <a:r>
              <a:rPr lang="fr-BE" sz="1400" b="1" dirty="0">
                <a:latin typeface="+mj-lt"/>
                <a:cs typeface="Courier New" panose="02070309020205020404" pitchFamily="49" charset="0"/>
              </a:rPr>
              <a:t> one line </a:t>
            </a:r>
            <a:r>
              <a:rPr lang="fr-BE" sz="1400" dirty="0" err="1">
                <a:latin typeface="+mj-lt"/>
                <a:cs typeface="Courier New" panose="02070309020205020404" pitchFamily="49" charset="0"/>
              </a:rPr>
              <a:t>like</a:t>
            </a:r>
            <a:r>
              <a:rPr lang="fr-BE" sz="1400" dirty="0">
                <a:latin typeface="+mj-lt"/>
                <a:cs typeface="Courier New" panose="02070309020205020404" pitchFamily="49" charset="0"/>
              </a:rPr>
              <a:t> </a:t>
            </a:r>
            <a:r>
              <a:rPr lang="fr-BE" sz="1400" dirty="0" err="1">
                <a:latin typeface="+mj-lt"/>
                <a:cs typeface="Courier New" panose="02070309020205020404" pitchFamily="49" charset="0"/>
              </a:rPr>
              <a:t>this</a:t>
            </a:r>
            <a:r>
              <a:rPr lang="fr-BE" sz="1400" dirty="0">
                <a:latin typeface="+mj-lt"/>
                <a:cs typeface="Courier New" panose="02070309020205020404" pitchFamily="49" charset="0"/>
              </a:rPr>
              <a:t> :</a:t>
            </a:r>
          </a:p>
          <a:p>
            <a:pPr marL="0" indent="0">
              <a:buNone/>
            </a:pPr>
            <a:r>
              <a:rPr lang="fr-BE" sz="1400" dirty="0">
                <a:latin typeface="+mj-lt"/>
              </a:rPr>
              <a:t>	</a:t>
            </a:r>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commit –m “Description 1  </a:t>
            </a:r>
            <a:r>
              <a:rPr lang="en-US" sz="1400" dirty="0">
                <a:latin typeface="+mj-lt"/>
                <a:cs typeface="Courier New" panose="02070309020205020404" pitchFamily="49" charset="0"/>
              </a:rPr>
              <a:t>(</a:t>
            </a:r>
            <a:r>
              <a:rPr lang="fr-BE" sz="1400" dirty="0" err="1">
                <a:cs typeface="Courier New" panose="02070309020205020404" pitchFamily="49" charset="0"/>
              </a:rPr>
              <a:t>then</a:t>
            </a:r>
            <a:r>
              <a:rPr lang="fr-BE" sz="1400" dirty="0">
                <a:cs typeface="Courier New" panose="02070309020205020404" pitchFamily="49" charset="0"/>
              </a:rPr>
              <a:t> type </a:t>
            </a:r>
            <a:r>
              <a:rPr lang="fr-BE" sz="1400" dirty="0">
                <a:latin typeface="Courier New" panose="02070309020205020404" pitchFamily="49" charset="0"/>
                <a:cs typeface="Courier New" panose="02070309020205020404" pitchFamily="49" charset="0"/>
              </a:rPr>
              <a:t>ENTER</a:t>
            </a:r>
            <a:r>
              <a:rPr lang="fr-BE" sz="1400" dirty="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Description 2	</a:t>
            </a:r>
            <a:r>
              <a:rPr lang="en-US" sz="1400" dirty="0">
                <a:cs typeface="Courier New" panose="02070309020205020404" pitchFamily="49" charset="0"/>
              </a:rPr>
              <a:t>(</a:t>
            </a:r>
            <a:r>
              <a:rPr lang="fr-BE" sz="1400" dirty="0" err="1">
                <a:cs typeface="Courier New" panose="02070309020205020404" pitchFamily="49" charset="0"/>
              </a:rPr>
              <a:t>then</a:t>
            </a:r>
            <a:r>
              <a:rPr lang="fr-BE" sz="1400" dirty="0">
                <a:cs typeface="Courier New" panose="02070309020205020404" pitchFamily="49" charset="0"/>
              </a:rPr>
              <a:t> type </a:t>
            </a:r>
            <a:r>
              <a:rPr lang="fr-BE" sz="1400" dirty="0">
                <a:latin typeface="Courier New" panose="02070309020205020404" pitchFamily="49" charset="0"/>
                <a:cs typeface="Courier New" panose="02070309020205020404" pitchFamily="49" charset="0"/>
              </a:rPr>
              <a:t>ENTER</a:t>
            </a:r>
            <a:r>
              <a:rPr lang="fr-BE" sz="1400" dirty="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Description 3” </a:t>
            </a:r>
          </a:p>
          <a:p>
            <a:pPr marL="0" indent="0">
              <a:buNone/>
            </a:pPr>
            <a:endParaRPr lang="en-US" sz="1400" dirty="0">
              <a:latin typeface="+mj-lt"/>
            </a:endParaRPr>
          </a:p>
        </p:txBody>
      </p:sp>
      <p:pic>
        <p:nvPicPr>
          <p:cNvPr id="8" name="Picture 7">
            <a:extLst>
              <a:ext uri="{FF2B5EF4-FFF2-40B4-BE49-F238E27FC236}">
                <a16:creationId xmlns="" xmlns:a16="http://schemas.microsoft.com/office/drawing/2014/main" id="{D1A3B6DF-0ECA-4C3F-815A-C2AEAB67F733}"/>
              </a:ext>
            </a:extLst>
          </p:cNvPr>
          <p:cNvPicPr>
            <a:picLocks noChangeAspect="1"/>
          </p:cNvPicPr>
          <p:nvPr/>
        </p:nvPicPr>
        <p:blipFill>
          <a:blip r:embed="rId2"/>
          <a:stretch>
            <a:fillRect/>
          </a:stretch>
        </p:blipFill>
        <p:spPr>
          <a:xfrm>
            <a:off x="6651396" y="4485060"/>
            <a:ext cx="4929273" cy="2062162"/>
          </a:xfrm>
          <a:prstGeom prst="rect">
            <a:avLst/>
          </a:prstGeom>
        </p:spPr>
      </p:pic>
      <p:pic>
        <p:nvPicPr>
          <p:cNvPr id="10" name="Picture 9" descr="A screenshot of a cell phone&#10;&#10;Description automatically generated">
            <a:extLst>
              <a:ext uri="{FF2B5EF4-FFF2-40B4-BE49-F238E27FC236}">
                <a16:creationId xmlns="" xmlns:a16="http://schemas.microsoft.com/office/drawing/2014/main" id="{ABB9F13C-520A-4DB3-84E9-E43509DDBAC7}"/>
              </a:ext>
            </a:extLst>
          </p:cNvPr>
          <p:cNvPicPr>
            <a:picLocks noChangeAspect="1"/>
          </p:cNvPicPr>
          <p:nvPr/>
        </p:nvPicPr>
        <p:blipFill>
          <a:blip r:embed="rId3"/>
          <a:stretch>
            <a:fillRect/>
          </a:stretch>
        </p:blipFill>
        <p:spPr>
          <a:xfrm>
            <a:off x="2884599" y="4485060"/>
            <a:ext cx="3624262" cy="2062162"/>
          </a:xfrm>
          <a:prstGeom prst="rect">
            <a:avLst/>
          </a:prstGeom>
        </p:spPr>
      </p:pic>
      <p:sp>
        <p:nvSpPr>
          <p:cNvPr id="11" name="Arrow: Right 10">
            <a:extLst>
              <a:ext uri="{FF2B5EF4-FFF2-40B4-BE49-F238E27FC236}">
                <a16:creationId xmlns="" xmlns:a16="http://schemas.microsoft.com/office/drawing/2014/main" id="{8EAA9C07-B014-4910-BA03-54697709A090}"/>
              </a:ext>
            </a:extLst>
          </p:cNvPr>
          <p:cNvSpPr/>
          <p:nvPr/>
        </p:nvSpPr>
        <p:spPr>
          <a:xfrm rot="10800000">
            <a:off x="10071308" y="4783772"/>
            <a:ext cx="715754" cy="35401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7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a:t>
            </a:r>
            <a:r>
              <a:rPr lang="en-US" dirty="0" smtClean="0"/>
              <a:t>commit --amend</a:t>
            </a:r>
            <a:endParaRPr lang="en-US" dirty="0"/>
          </a:p>
        </p:txBody>
      </p:sp>
      <p:sp>
        <p:nvSpPr>
          <p:cNvPr id="4" name="Content Placeholder 3">
            <a:extLst>
              <a:ext uri="{FF2B5EF4-FFF2-40B4-BE49-F238E27FC236}">
                <a16:creationId xmlns="" xmlns:a16="http://schemas.microsoft.com/office/drawing/2014/main" id="{5F2DA100-8592-457E-A003-15F79CB0D15A}"/>
              </a:ext>
            </a:extLst>
          </p:cNvPr>
          <p:cNvSpPr>
            <a:spLocks noGrp="1"/>
          </p:cNvSpPr>
          <p:nvPr>
            <p:ph idx="1"/>
          </p:nvPr>
        </p:nvSpPr>
        <p:spPr/>
        <p:txBody>
          <a:bodyPr>
            <a:normAutofit fontScale="92500" lnSpcReduction="20000"/>
          </a:bodyPr>
          <a:lstStyle/>
          <a:p>
            <a:r>
              <a:rPr lang="en-US" sz="1400" dirty="0" smtClean="0"/>
              <a:t>The following context: </a:t>
            </a:r>
          </a:p>
          <a:p>
            <a:pPr marL="685800" lvl="1" indent="-228600">
              <a:buFont typeface="+mj-lt"/>
              <a:buAutoNum type="arabicParenR"/>
            </a:pPr>
            <a:r>
              <a:rPr lang="en-US" sz="1200" dirty="0"/>
              <a:t>Y</a:t>
            </a:r>
            <a:r>
              <a:rPr lang="en-US" sz="1200" dirty="0" smtClean="0"/>
              <a:t>ou’re adding comments</a:t>
            </a:r>
          </a:p>
          <a:p>
            <a:pPr marL="685800" lvl="1" indent="-228600">
              <a:buFont typeface="+mj-lt"/>
              <a:buAutoNum type="arabicParenR"/>
            </a:pPr>
            <a:r>
              <a:rPr lang="en-US" sz="1200" dirty="0" smtClean="0"/>
              <a:t>You commit</a:t>
            </a:r>
          </a:p>
          <a:p>
            <a:pPr marL="685800" lvl="1" indent="-228600">
              <a:buFont typeface="+mj-lt"/>
              <a:buAutoNum type="arabicParenR"/>
            </a:pPr>
            <a:r>
              <a:rPr lang="en-US" sz="1200" dirty="0" smtClean="0"/>
              <a:t>You notice you forget to add more comments</a:t>
            </a:r>
          </a:p>
          <a:p>
            <a:pPr marL="457200" lvl="1" indent="0">
              <a:buNone/>
            </a:pPr>
            <a:endParaRPr lang="en-US" sz="1200" dirty="0"/>
          </a:p>
          <a:p>
            <a:r>
              <a:rPr lang="en-US" sz="1400" b="1" dirty="0" smtClean="0">
                <a:solidFill>
                  <a:srgbClr val="FFC000"/>
                </a:solidFill>
              </a:rPr>
              <a:t>Instead of creating a new commit</a:t>
            </a:r>
            <a:r>
              <a:rPr lang="en-US" sz="1400" dirty="0" smtClean="0"/>
              <a:t>, you can change the previous one to include your new changes with the following commands:</a:t>
            </a:r>
          </a:p>
          <a:p>
            <a:pPr lvl="1">
              <a:buFont typeface="+mj-lt"/>
              <a:buAutoNum type="romanUcPeriod"/>
            </a:pPr>
            <a:r>
              <a:rPr lang="en-US" sz="1200" dirty="0" err="1">
                <a:latin typeface="Courier New" panose="02070309020205020404" pitchFamily="49" charset="0"/>
                <a:cs typeface="Courier New" panose="02070309020205020404" pitchFamily="49" charset="0"/>
              </a:rPr>
              <a:t>g</a:t>
            </a:r>
            <a:r>
              <a:rPr lang="en-US" sz="1200" dirty="0" err="1" smtClean="0">
                <a:latin typeface="Courier New" panose="02070309020205020404" pitchFamily="49" charset="0"/>
                <a:cs typeface="Courier New" panose="02070309020205020404" pitchFamily="49" charset="0"/>
              </a:rPr>
              <a:t>it</a:t>
            </a:r>
            <a:r>
              <a:rPr lang="en-US" sz="1200" dirty="0" smtClean="0">
                <a:latin typeface="Courier New" panose="02070309020205020404" pitchFamily="49" charset="0"/>
                <a:cs typeface="Courier New" panose="02070309020205020404" pitchFamily="49" charset="0"/>
              </a:rPr>
              <a:t> add . </a:t>
            </a:r>
            <a:r>
              <a:rPr lang="en-US" sz="1200" dirty="0">
                <a:cs typeface="Courier New" panose="02070309020205020404" pitchFamily="49" charset="0"/>
              </a:rPr>
              <a:t>Or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add &lt;</a:t>
            </a:r>
            <a:r>
              <a:rPr lang="en-US" sz="1200" dirty="0" err="1">
                <a:latin typeface="Courier New" panose="02070309020205020404" pitchFamily="49" charset="0"/>
                <a:cs typeface="Courier New" panose="02070309020205020404" pitchFamily="49" charset="0"/>
              </a:rPr>
              <a:t>changedFile_path</a:t>
            </a:r>
            <a:r>
              <a:rPr lang="en-US" sz="1200" dirty="0">
                <a:latin typeface="Courier New" panose="02070309020205020404" pitchFamily="49" charset="0"/>
                <a:cs typeface="Courier New" panose="02070309020205020404" pitchFamily="49" charset="0"/>
              </a:rPr>
              <a:t>&gt; </a:t>
            </a:r>
            <a:endParaRPr lang="en-US" sz="1200" dirty="0" smtClean="0">
              <a:latin typeface="Courier New" panose="02070309020205020404" pitchFamily="49" charset="0"/>
              <a:cs typeface="Courier New" panose="02070309020205020404" pitchFamily="49" charset="0"/>
            </a:endParaRPr>
          </a:p>
          <a:p>
            <a:pPr lvl="1">
              <a:buFont typeface="+mj-lt"/>
              <a:buAutoNum type="romanUcPeriod"/>
            </a:pPr>
            <a:r>
              <a:rPr lang="en-US" sz="1200" dirty="0" err="1" smtClean="0">
                <a:latin typeface="Courier New" panose="02070309020205020404" pitchFamily="49" charset="0"/>
                <a:cs typeface="Courier New" panose="02070309020205020404" pitchFamily="49" charset="0"/>
              </a:rPr>
              <a:t>git</a:t>
            </a:r>
            <a:r>
              <a:rPr lang="en-US" sz="1200" dirty="0" smtClean="0">
                <a:latin typeface="Courier New" panose="02070309020205020404" pitchFamily="49" charset="0"/>
                <a:cs typeface="Courier New" panose="02070309020205020404" pitchFamily="49" charset="0"/>
              </a:rPr>
              <a:t> commit --amend </a:t>
            </a:r>
            <a:endParaRPr lang="en-US" sz="1200" dirty="0">
              <a:latin typeface="Courier New" panose="02070309020205020404" pitchFamily="49" charset="0"/>
              <a:cs typeface="Courier New" panose="02070309020205020404" pitchFamily="49" charset="0"/>
            </a:endParaRPr>
          </a:p>
          <a:p>
            <a:pPr lvl="1">
              <a:buFont typeface="+mj-lt"/>
              <a:buAutoNum type="romanUcPeriod"/>
            </a:pPr>
            <a:endParaRPr lang="en-US" sz="1200" dirty="0" smtClean="0">
              <a:latin typeface="Courier New" panose="02070309020205020404" pitchFamily="49" charset="0"/>
              <a:cs typeface="Courier New" panose="02070309020205020404" pitchFamily="49" charset="0"/>
            </a:endParaRPr>
          </a:p>
          <a:p>
            <a:r>
              <a:rPr lang="en-US" sz="1400" dirty="0" smtClean="0"/>
              <a:t>An editor will open (</a:t>
            </a:r>
            <a:r>
              <a:rPr lang="en-US" sz="1400" i="1" dirty="0" err="1" smtClean="0"/>
              <a:t>nano</a:t>
            </a:r>
            <a:r>
              <a:rPr lang="en-US" sz="1400" dirty="0" smtClean="0"/>
              <a:t> editor) where you can:</a:t>
            </a:r>
            <a:endParaRPr lang="en-US" sz="1400" dirty="0"/>
          </a:p>
          <a:p>
            <a:pPr lvl="1"/>
            <a:r>
              <a:rPr lang="en-US" sz="1200" dirty="0" smtClean="0">
                <a:solidFill>
                  <a:schemeClr val="tx1"/>
                </a:solidFill>
              </a:rPr>
              <a:t>Edit your commit message</a:t>
            </a:r>
          </a:p>
          <a:p>
            <a:pPr lvl="1"/>
            <a:r>
              <a:rPr lang="en-US" sz="1200" dirty="0" smtClean="0">
                <a:solidFill>
                  <a:schemeClr val="tx1"/>
                </a:solidFill>
              </a:rPr>
              <a:t>Save / Overwrite the file by typing </a:t>
            </a:r>
            <a:r>
              <a:rPr lang="en-US" sz="1200" b="1" dirty="0" smtClean="0">
                <a:solidFill>
                  <a:schemeClr val="tx1"/>
                </a:solidFill>
                <a:latin typeface="Courier New" panose="02070309020205020404" pitchFamily="49" charset="0"/>
                <a:cs typeface="Courier New" panose="02070309020205020404" pitchFamily="49" charset="0"/>
              </a:rPr>
              <a:t>Ctrl</a:t>
            </a:r>
            <a:r>
              <a:rPr lang="en-US" sz="1200" dirty="0" smtClean="0">
                <a:solidFill>
                  <a:schemeClr val="tx1"/>
                </a:solidFill>
              </a:rPr>
              <a:t> + </a:t>
            </a:r>
            <a:r>
              <a:rPr lang="en-US" sz="1200" b="1" dirty="0" smtClean="0">
                <a:solidFill>
                  <a:schemeClr val="tx1"/>
                </a:solidFill>
                <a:latin typeface="Courier New" panose="02070309020205020404" pitchFamily="49" charset="0"/>
                <a:cs typeface="Courier New" panose="02070309020205020404" pitchFamily="49" charset="0"/>
              </a:rPr>
              <a:t>O</a:t>
            </a:r>
          </a:p>
          <a:p>
            <a:pPr lvl="1"/>
            <a:r>
              <a:rPr lang="en-US" sz="1200" dirty="0" smtClean="0">
                <a:solidFill>
                  <a:schemeClr val="tx1"/>
                </a:solidFill>
              </a:rPr>
              <a:t>Quit the file by typing </a:t>
            </a:r>
            <a:r>
              <a:rPr lang="en-US" sz="1200" b="1" dirty="0" smtClean="0">
                <a:solidFill>
                  <a:schemeClr val="tx1"/>
                </a:solidFill>
                <a:latin typeface="Courier New" panose="02070309020205020404" pitchFamily="49" charset="0"/>
                <a:cs typeface="Courier New" panose="02070309020205020404" pitchFamily="49" charset="0"/>
              </a:rPr>
              <a:t>Ctrl</a:t>
            </a:r>
            <a:r>
              <a:rPr lang="en-US" sz="1200" dirty="0" smtClean="0">
                <a:solidFill>
                  <a:schemeClr val="tx1"/>
                </a:solidFill>
              </a:rPr>
              <a:t> + </a:t>
            </a:r>
            <a:r>
              <a:rPr lang="en-US" sz="1200" b="1" dirty="0" smtClean="0">
                <a:solidFill>
                  <a:schemeClr val="tx1"/>
                </a:solidFill>
                <a:latin typeface="Courier New" panose="02070309020205020404" pitchFamily="49" charset="0"/>
                <a:cs typeface="Courier New" panose="02070309020205020404" pitchFamily="49" charset="0"/>
              </a:rPr>
              <a:t>X</a:t>
            </a:r>
            <a:endParaRPr lang="en-US" sz="1200" b="1" dirty="0">
              <a:solidFill>
                <a:schemeClr val="tx1"/>
              </a:solidFill>
              <a:latin typeface="Courier New" panose="02070309020205020404" pitchFamily="49" charset="0"/>
              <a:cs typeface="Courier New" panose="02070309020205020404" pitchFamily="49" charset="0"/>
            </a:endParaRPr>
          </a:p>
          <a:p>
            <a:pPr marL="0" indent="0">
              <a:buNone/>
            </a:pPr>
            <a:endParaRPr lang="en-US" sz="1400" dirty="0">
              <a:latin typeface="+mj-lt"/>
            </a:endParaRPr>
          </a:p>
        </p:txBody>
      </p:sp>
    </p:spTree>
    <p:extLst>
      <p:ext uri="{BB962C8B-B14F-4D97-AF65-F5344CB8AC3E}">
        <p14:creationId xmlns:p14="http://schemas.microsoft.com/office/powerpoint/2010/main" val="63455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a:t>
            </a:r>
            <a:r>
              <a:rPr lang="en-US" dirty="0" smtClean="0"/>
              <a:t>commit –amend (screenshots)</a:t>
            </a:r>
            <a:endParaRPr lang="en-US" dirty="0"/>
          </a:p>
        </p:txBody>
      </p:sp>
      <p:sp>
        <p:nvSpPr>
          <p:cNvPr id="4" name="Content Placeholder 3">
            <a:extLst>
              <a:ext uri="{FF2B5EF4-FFF2-40B4-BE49-F238E27FC236}">
                <a16:creationId xmlns="" xmlns:a16="http://schemas.microsoft.com/office/drawing/2014/main" id="{5F2DA100-8592-457E-A003-15F79CB0D15A}"/>
              </a:ext>
            </a:extLst>
          </p:cNvPr>
          <p:cNvSpPr>
            <a:spLocks noGrp="1"/>
          </p:cNvSpPr>
          <p:nvPr>
            <p:ph idx="1"/>
          </p:nvPr>
        </p:nvSpPr>
        <p:spPr>
          <a:xfrm>
            <a:off x="2589212" y="2133600"/>
            <a:ext cx="8915400" cy="4724400"/>
          </a:xfrm>
        </p:spPr>
        <p:txBody>
          <a:bodyPr>
            <a:normAutofit/>
          </a:bodyPr>
          <a:lstStyle/>
          <a:p>
            <a:r>
              <a:rPr lang="en-US" sz="1400" dirty="0" smtClean="0"/>
              <a:t>We have 2 commits: </a:t>
            </a:r>
            <a:r>
              <a:rPr lang="en-US" sz="1400" dirty="0" smtClean="0">
                <a:latin typeface="Courier New" panose="02070309020205020404" pitchFamily="49" charset="0"/>
                <a:cs typeface="Courier New" panose="02070309020205020404" pitchFamily="49" charset="0"/>
              </a:rPr>
              <a:t>2d7c5bb</a:t>
            </a:r>
            <a:r>
              <a:rPr lang="en-US" sz="1400" dirty="0" smtClean="0"/>
              <a:t> &amp; </a:t>
            </a:r>
            <a:r>
              <a:rPr lang="en-US" sz="1400" dirty="0" smtClean="0">
                <a:latin typeface="Courier New" panose="02070309020205020404" pitchFamily="49" charset="0"/>
                <a:cs typeface="Courier New" panose="02070309020205020404" pitchFamily="49" charset="0"/>
              </a:rPr>
              <a:t>731b613.</a:t>
            </a:r>
            <a:r>
              <a:rPr lang="en-US" sz="1400" dirty="0" smtClean="0">
                <a:latin typeface="+mj-lt"/>
                <a:cs typeface="Courier New" panose="02070309020205020404" pitchFamily="49" charset="0"/>
              </a:rPr>
              <a:t> By </a:t>
            </a:r>
            <a:r>
              <a:rPr lang="en-US" sz="1400" dirty="0" smtClean="0">
                <a:latin typeface="Courier New" panose="02070309020205020404" pitchFamily="49" charset="0"/>
                <a:cs typeface="Courier New" panose="02070309020205020404" pitchFamily="49" charset="0"/>
              </a:rPr>
              <a:t> </a:t>
            </a:r>
          </a:p>
          <a:p>
            <a:endParaRPr lang="en-US" sz="1400" dirty="0">
              <a:latin typeface="Courier New" panose="02070309020205020404" pitchFamily="49" charset="0"/>
              <a:cs typeface="Courier New" panose="02070309020205020404" pitchFamily="49" charset="0"/>
            </a:endParaRPr>
          </a:p>
          <a:p>
            <a:endParaRPr lang="en-US" sz="1400" dirty="0" smtClean="0">
              <a:latin typeface="Courier New" panose="02070309020205020404" pitchFamily="49" charset="0"/>
              <a:cs typeface="Courier New" panose="02070309020205020404" pitchFamily="49" charset="0"/>
            </a:endParaRPr>
          </a:p>
          <a:p>
            <a:r>
              <a:rPr lang="en-US" sz="1400" dirty="0" smtClean="0"/>
              <a:t>By typing </a:t>
            </a:r>
            <a:r>
              <a:rPr lang="en-US" sz="1400" dirty="0" err="1" smtClean="0">
                <a:latin typeface="Courier New" panose="02070309020205020404" pitchFamily="49" charset="0"/>
                <a:cs typeface="Courier New" panose="02070309020205020404" pitchFamily="49" charset="0"/>
              </a:rPr>
              <a:t>git</a:t>
            </a:r>
            <a:r>
              <a:rPr lang="en-US" sz="1400" dirty="0" smtClean="0">
                <a:latin typeface="Courier New" panose="02070309020205020404" pitchFamily="49" charset="0"/>
                <a:cs typeface="Courier New" panose="02070309020205020404" pitchFamily="49" charset="0"/>
              </a:rPr>
              <a:t> commit --amend</a:t>
            </a:r>
            <a:r>
              <a:rPr lang="en-US" sz="1400" dirty="0" smtClean="0"/>
              <a:t>, we will edit our last commit </a:t>
            </a:r>
            <a:r>
              <a:rPr lang="en-US" sz="1400" dirty="0">
                <a:latin typeface="Courier New" panose="02070309020205020404" pitchFamily="49" charset="0"/>
                <a:cs typeface="Courier New" panose="02070309020205020404" pitchFamily="49" charset="0"/>
              </a:rPr>
              <a:t>731b613 </a:t>
            </a:r>
            <a:r>
              <a:rPr lang="en-US" sz="1400" dirty="0" smtClean="0">
                <a:latin typeface="+mj-lt"/>
                <a:cs typeface="Courier New" panose="02070309020205020404" pitchFamily="49" charset="0"/>
              </a:rPr>
              <a:t>to change the commit message.</a:t>
            </a:r>
            <a:endParaRPr lang="en-US" sz="1400" dirty="0" smtClean="0"/>
          </a:p>
          <a:p>
            <a:pPr lvl="1">
              <a:buFont typeface="+mj-lt"/>
              <a:buAutoNum type="romanUcPeriod"/>
            </a:pPr>
            <a:endParaRPr lang="en-US" sz="1200" dirty="0" smtClean="0">
              <a:latin typeface="Courier New" panose="02070309020205020404" pitchFamily="49" charset="0"/>
              <a:cs typeface="Courier New" panose="02070309020205020404" pitchFamily="49" charset="0"/>
            </a:endParaRPr>
          </a:p>
          <a:p>
            <a:pPr lvl="1">
              <a:buFont typeface="+mj-lt"/>
              <a:buAutoNum type="romanUcPeriod"/>
            </a:pPr>
            <a:endParaRPr lang="en-US" sz="1200" dirty="0">
              <a:latin typeface="Courier New" panose="02070309020205020404" pitchFamily="49" charset="0"/>
              <a:cs typeface="Courier New" panose="02070309020205020404" pitchFamily="49" charset="0"/>
            </a:endParaRPr>
          </a:p>
          <a:p>
            <a:pPr lvl="1">
              <a:buFont typeface="+mj-lt"/>
              <a:buAutoNum type="romanUcPeriod"/>
            </a:pPr>
            <a:endParaRPr lang="en-US" sz="1200" dirty="0" smtClean="0">
              <a:latin typeface="Courier New" panose="02070309020205020404" pitchFamily="49" charset="0"/>
              <a:cs typeface="Courier New" panose="02070309020205020404" pitchFamily="49" charset="0"/>
            </a:endParaRPr>
          </a:p>
          <a:p>
            <a:pPr lvl="1">
              <a:buFont typeface="+mj-lt"/>
              <a:buAutoNum type="romanUcPeriod"/>
            </a:pPr>
            <a:endParaRPr lang="en-US" sz="1200" dirty="0">
              <a:latin typeface="Courier New" panose="02070309020205020404" pitchFamily="49" charset="0"/>
              <a:cs typeface="Courier New" panose="02070309020205020404" pitchFamily="49" charset="0"/>
            </a:endParaRPr>
          </a:p>
          <a:p>
            <a:pPr lvl="1">
              <a:buFont typeface="+mj-lt"/>
              <a:buAutoNum type="romanUcPeriod"/>
            </a:pPr>
            <a:endParaRPr lang="en-US" sz="1200" dirty="0" smtClean="0">
              <a:latin typeface="Courier New" panose="02070309020205020404" pitchFamily="49" charset="0"/>
              <a:cs typeface="Courier New" panose="02070309020205020404" pitchFamily="49" charset="0"/>
            </a:endParaRPr>
          </a:p>
          <a:p>
            <a:pPr lvl="1">
              <a:buFont typeface="+mj-lt"/>
              <a:buAutoNum type="romanUcPeriod"/>
            </a:pPr>
            <a:endParaRPr lang="en-US" sz="1200" dirty="0" smtClean="0">
              <a:latin typeface="Courier New" panose="02070309020205020404" pitchFamily="49" charset="0"/>
              <a:cs typeface="Courier New" panose="02070309020205020404" pitchFamily="49" charset="0"/>
            </a:endParaRPr>
          </a:p>
          <a:p>
            <a:r>
              <a:rPr lang="en-US" sz="1400" dirty="0" smtClean="0"/>
              <a:t>When saving with </a:t>
            </a:r>
            <a:r>
              <a:rPr lang="en-US" sz="1400" b="1" dirty="0">
                <a:solidFill>
                  <a:schemeClr val="tx1"/>
                </a:solidFill>
                <a:latin typeface="Courier New" panose="02070309020205020404" pitchFamily="49" charset="0"/>
                <a:cs typeface="Courier New" panose="02070309020205020404" pitchFamily="49" charset="0"/>
              </a:rPr>
              <a:t>Ctrl</a:t>
            </a:r>
            <a:r>
              <a:rPr lang="en-US" sz="1400" dirty="0">
                <a:solidFill>
                  <a:schemeClr val="tx1"/>
                </a:solidFill>
              </a:rPr>
              <a:t> + </a:t>
            </a:r>
            <a:r>
              <a:rPr lang="en-US" sz="1400" b="1" dirty="0" smtClean="0">
                <a:solidFill>
                  <a:schemeClr val="tx1"/>
                </a:solidFill>
                <a:latin typeface="Courier New" panose="02070309020205020404" pitchFamily="49" charset="0"/>
                <a:cs typeface="Courier New" panose="02070309020205020404" pitchFamily="49" charset="0"/>
              </a:rPr>
              <a:t>O</a:t>
            </a:r>
            <a:r>
              <a:rPr lang="en-US" sz="1400" dirty="0" smtClean="0"/>
              <a:t>, and </a:t>
            </a:r>
            <a:r>
              <a:rPr lang="en-US" sz="1400" smtClean="0"/>
              <a:t>quitting with </a:t>
            </a:r>
            <a:r>
              <a:rPr lang="en-US" sz="1400" b="1">
                <a:solidFill>
                  <a:schemeClr val="tx1"/>
                </a:solidFill>
                <a:latin typeface="Courier New" panose="02070309020205020404" pitchFamily="49" charset="0"/>
                <a:cs typeface="Courier New" panose="02070309020205020404" pitchFamily="49" charset="0"/>
              </a:rPr>
              <a:t>Ctrl</a:t>
            </a:r>
            <a:r>
              <a:rPr lang="en-US" sz="1400">
                <a:solidFill>
                  <a:schemeClr val="tx1"/>
                </a:solidFill>
              </a:rPr>
              <a:t> + </a:t>
            </a:r>
            <a:r>
              <a:rPr lang="en-US" sz="1400" b="1" smtClean="0">
                <a:solidFill>
                  <a:schemeClr val="tx1"/>
                </a:solidFill>
                <a:latin typeface="Courier New" panose="02070309020205020404" pitchFamily="49" charset="0"/>
                <a:cs typeface="Courier New" panose="02070309020205020404" pitchFamily="49" charset="0"/>
              </a:rPr>
              <a:t>X</a:t>
            </a:r>
            <a:r>
              <a:rPr lang="en-US" sz="1400" smtClean="0"/>
              <a:t>, </a:t>
            </a:r>
            <a:r>
              <a:rPr lang="en-US" sz="1400" dirty="0" smtClean="0"/>
              <a:t>:</a:t>
            </a:r>
            <a:endParaRPr lang="en-US" sz="1400" dirty="0"/>
          </a:p>
          <a:p>
            <a:pPr lvl="1"/>
            <a:r>
              <a:rPr lang="en-US" sz="1200" dirty="0" smtClean="0"/>
              <a:t>We </a:t>
            </a:r>
            <a:r>
              <a:rPr lang="en-US" sz="1200" dirty="0"/>
              <a:t>can see the commit message changed </a:t>
            </a:r>
            <a:endParaRPr lang="en-US" sz="1200" dirty="0" smtClean="0"/>
          </a:p>
          <a:p>
            <a:pPr lvl="1"/>
            <a:r>
              <a:rPr lang="en-US" sz="1200" dirty="0" smtClean="0">
                <a:solidFill>
                  <a:schemeClr val="tx1"/>
                </a:solidFill>
              </a:rPr>
              <a:t>All new changes (new added file, modification) are done. </a:t>
            </a:r>
            <a:endParaRPr lang="en-US" sz="1200" b="1" dirty="0" smtClean="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4427783" y="2466565"/>
            <a:ext cx="4580017" cy="662997"/>
          </a:xfrm>
          <a:prstGeom prst="rect">
            <a:avLst/>
          </a:prstGeom>
        </p:spPr>
      </p:pic>
      <p:pic>
        <p:nvPicPr>
          <p:cNvPr id="5" name="Picture 4"/>
          <p:cNvPicPr>
            <a:picLocks noChangeAspect="1"/>
          </p:cNvPicPr>
          <p:nvPr/>
        </p:nvPicPr>
        <p:blipFill>
          <a:blip r:embed="rId3"/>
          <a:stretch>
            <a:fillRect/>
          </a:stretch>
        </p:blipFill>
        <p:spPr>
          <a:xfrm>
            <a:off x="2709440" y="3907364"/>
            <a:ext cx="3587497" cy="1228516"/>
          </a:xfrm>
          <a:prstGeom prst="rect">
            <a:avLst/>
          </a:prstGeom>
        </p:spPr>
      </p:pic>
      <p:sp>
        <p:nvSpPr>
          <p:cNvPr id="7" name="Right Arrow 6"/>
          <p:cNvSpPr/>
          <p:nvPr/>
        </p:nvSpPr>
        <p:spPr>
          <a:xfrm>
            <a:off x="6627393" y="3960738"/>
            <a:ext cx="966550" cy="280588"/>
          </a:xfrm>
          <a:prstGeom prst="rightArrow">
            <a:avLst>
              <a:gd name="adj1" fmla="val 50000"/>
              <a:gd name="adj2" fmla="val 12468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7924400" y="3903588"/>
            <a:ext cx="3580212" cy="1313731"/>
          </a:xfrm>
          <a:prstGeom prst="rect">
            <a:avLst/>
          </a:prstGeom>
        </p:spPr>
      </p:pic>
      <p:pic>
        <p:nvPicPr>
          <p:cNvPr id="9" name="Picture 8"/>
          <p:cNvPicPr>
            <a:picLocks noChangeAspect="1"/>
          </p:cNvPicPr>
          <p:nvPr/>
        </p:nvPicPr>
        <p:blipFill>
          <a:blip r:embed="rId5"/>
          <a:stretch>
            <a:fillRect/>
          </a:stretch>
        </p:blipFill>
        <p:spPr>
          <a:xfrm>
            <a:off x="7924400" y="5470651"/>
            <a:ext cx="3734002" cy="1201958"/>
          </a:xfrm>
          <a:prstGeom prst="rect">
            <a:avLst/>
          </a:prstGeom>
        </p:spPr>
      </p:pic>
    </p:spTree>
    <p:extLst>
      <p:ext uri="{BB962C8B-B14F-4D97-AF65-F5344CB8AC3E}">
        <p14:creationId xmlns:p14="http://schemas.microsoft.com/office/powerpoint/2010/main" val="14907115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tag</a:t>
            </a:r>
          </a:p>
        </p:txBody>
      </p:sp>
      <p:sp>
        <p:nvSpPr>
          <p:cNvPr id="4" name="Content Placeholder 3">
            <a:extLst>
              <a:ext uri="{FF2B5EF4-FFF2-40B4-BE49-F238E27FC236}">
                <a16:creationId xmlns="" xmlns:a16="http://schemas.microsoft.com/office/drawing/2014/main" id="{BE4D198C-D666-4E03-BE9A-ECD3D69C15B1}"/>
              </a:ext>
            </a:extLst>
          </p:cNvPr>
          <p:cNvSpPr>
            <a:spLocks noGrp="1"/>
          </p:cNvSpPr>
          <p:nvPr>
            <p:ph idx="1"/>
          </p:nvPr>
        </p:nvSpPr>
        <p:spPr>
          <a:xfrm>
            <a:off x="2589212" y="2133599"/>
            <a:ext cx="8915400" cy="4657437"/>
          </a:xfrm>
        </p:spPr>
        <p:txBody>
          <a:bodyPr>
            <a:normAutofit fontScale="92500" lnSpcReduction="20000"/>
          </a:bodyPr>
          <a:lstStyle/>
          <a:p>
            <a:r>
              <a:rPr lang="en-US" sz="1400" dirty="0"/>
              <a:t>Tags are ref's that point to specific points in Git history.</a:t>
            </a:r>
          </a:p>
          <a:p>
            <a:r>
              <a:rPr lang="en-US" sz="1400" dirty="0"/>
              <a:t>Useful as shortcut when </a:t>
            </a:r>
            <a:r>
              <a:rPr lang="en-US" sz="1400" b="1" dirty="0"/>
              <a:t>we have to review some specific commits </a:t>
            </a:r>
            <a:r>
              <a:rPr lang="en-US" sz="1400" dirty="0"/>
              <a:t>(among 100 commits for a project for example)</a:t>
            </a:r>
          </a:p>
          <a:p>
            <a:r>
              <a:rPr lang="en-US" sz="1400" dirty="0"/>
              <a:t>To show a list of tags, type </a:t>
            </a:r>
            <a:r>
              <a:rPr lang="en-US" sz="1400" dirty="0">
                <a:latin typeface="Courier New" panose="02070309020205020404" pitchFamily="49" charset="0"/>
                <a:cs typeface="Courier New" panose="02070309020205020404" pitchFamily="49" charset="0"/>
              </a:rPr>
              <a:t>git tag</a:t>
            </a:r>
          </a:p>
          <a:p>
            <a:r>
              <a:rPr lang="en-US" sz="1400" dirty="0">
                <a:cs typeface="Courier New" panose="02070309020205020404" pitchFamily="49" charset="0"/>
              </a:rPr>
              <a:t>To create </a:t>
            </a:r>
            <a:r>
              <a:rPr lang="en-US" sz="1400" dirty="0" smtClean="0">
                <a:cs typeface="Courier New" panose="02070309020205020404" pitchFamily="49" charset="0"/>
              </a:rPr>
              <a:t>an </a:t>
            </a:r>
            <a:r>
              <a:rPr lang="en-US" sz="1400" i="1" dirty="0" smtClean="0">
                <a:solidFill>
                  <a:srgbClr val="FFC000"/>
                </a:solidFill>
                <a:cs typeface="Courier New" panose="02070309020205020404" pitchFamily="49" charset="0"/>
              </a:rPr>
              <a:t>annotated</a:t>
            </a:r>
            <a:r>
              <a:rPr lang="en-US" sz="1400" dirty="0" smtClean="0">
                <a:solidFill>
                  <a:srgbClr val="FFC000"/>
                </a:solidFill>
                <a:cs typeface="Courier New" panose="02070309020205020404" pitchFamily="49" charset="0"/>
              </a:rPr>
              <a:t> </a:t>
            </a:r>
            <a:r>
              <a:rPr lang="en-US" sz="1400" dirty="0">
                <a:cs typeface="Courier New" panose="02070309020205020404" pitchFamily="49" charset="0"/>
              </a:rPr>
              <a:t>tag </a:t>
            </a:r>
            <a:r>
              <a:rPr lang="en-US" sz="1400" dirty="0" smtClean="0">
                <a:cs typeface="Courier New" panose="02070309020205020404" pitchFamily="49" charset="0"/>
              </a:rPr>
              <a:t>(with message) at </a:t>
            </a:r>
            <a:r>
              <a:rPr lang="en-US" sz="1400" dirty="0">
                <a:cs typeface="Courier New" panose="02070309020205020404" pitchFamily="49" charset="0"/>
              </a:rPr>
              <a:t>a specific commit, type </a:t>
            </a:r>
          </a:p>
          <a:p>
            <a:pPr marL="0" indent="0">
              <a:buNone/>
            </a:pPr>
            <a:r>
              <a:rPr lang="en-US" sz="1400" dirty="0">
                <a:latin typeface="Courier New" panose="02070309020205020404" pitchFamily="49" charset="0"/>
                <a:cs typeface="Courier New" panose="02070309020205020404" pitchFamily="49" charset="0"/>
              </a:rPr>
              <a:t>	git tag –a &lt;annotation&gt; &lt;</a:t>
            </a:r>
            <a:r>
              <a:rPr lang="en-US" sz="1400" dirty="0" err="1">
                <a:latin typeface="Courier New" panose="02070309020205020404" pitchFamily="49" charset="0"/>
                <a:cs typeface="Courier New" panose="02070309020205020404" pitchFamily="49" charset="0"/>
              </a:rPr>
              <a:t>commit_Id</a:t>
            </a:r>
            <a:r>
              <a:rPr lang="en-US" sz="1400" dirty="0">
                <a:latin typeface="Courier New" panose="02070309020205020404" pitchFamily="49" charset="0"/>
                <a:cs typeface="Courier New" panose="02070309020205020404" pitchFamily="49" charset="0"/>
              </a:rPr>
              <a:t>&gt; -m </a:t>
            </a:r>
            <a:r>
              <a:rPr lang="en-US" sz="1400" dirty="0">
                <a:solidFill>
                  <a:schemeClr val="tx1"/>
                </a:solidFill>
                <a:latin typeface="Courier New" panose="02070309020205020404" pitchFamily="49" charset="0"/>
                <a:cs typeface="Courier New" panose="02070309020205020404" pitchFamily="49" charset="0"/>
              </a:rPr>
              <a:t>“</a:t>
            </a:r>
            <a:r>
              <a:rPr lang="fr-BE" sz="1400" dirty="0">
                <a:solidFill>
                  <a:schemeClr val="tx1"/>
                </a:solidFill>
                <a:latin typeface="Courier New" panose="02070309020205020404" pitchFamily="49" charset="0"/>
                <a:cs typeface="Courier New" panose="02070309020205020404" pitchFamily="49" charset="0"/>
              </a:rPr>
              <a:t>M</a:t>
            </a:r>
            <a:r>
              <a:rPr lang="fr-BE" sz="1400" dirty="0">
                <a:latin typeface="Courier New" panose="02070309020205020404" pitchFamily="49" charset="0"/>
                <a:cs typeface="Courier New" panose="02070309020205020404" pitchFamily="49" charset="0"/>
              </a:rPr>
              <a:t>essage</a:t>
            </a:r>
            <a:r>
              <a:rPr lang="en-US" sz="1400" dirty="0">
                <a:solidFill>
                  <a:schemeClr val="tx1"/>
                </a:solidFill>
                <a:latin typeface="Courier New" panose="02070309020205020404" pitchFamily="49" charset="0"/>
                <a:cs typeface="Courier New" panose="02070309020205020404" pitchFamily="49" charset="0"/>
              </a:rPr>
              <a:t>”</a:t>
            </a:r>
            <a:endParaRPr lang="fr-BE" sz="1400" dirty="0">
              <a:latin typeface="Courier New" panose="02070309020205020404" pitchFamily="49" charset="0"/>
              <a:cs typeface="Courier New" panose="02070309020205020404" pitchFamily="49" charset="0"/>
            </a:endParaRPr>
          </a:p>
          <a:p>
            <a:pPr marL="0" indent="0">
              <a:buNone/>
            </a:pPr>
            <a:endParaRPr lang="en-US" sz="1400" dirty="0" smtClean="0">
              <a:cs typeface="Courier New" panose="02070309020205020404" pitchFamily="49" charset="0"/>
            </a:endParaRPr>
          </a:p>
          <a:p>
            <a:r>
              <a:rPr lang="en-US" sz="1400" dirty="0">
                <a:cs typeface="Courier New" panose="02070309020205020404" pitchFamily="49" charset="0"/>
              </a:rPr>
              <a:t>To create a </a:t>
            </a:r>
            <a:r>
              <a:rPr lang="en-US" sz="1400" i="1" dirty="0" smtClean="0">
                <a:solidFill>
                  <a:srgbClr val="92D050"/>
                </a:solidFill>
                <a:cs typeface="Courier New" panose="02070309020205020404" pitchFamily="49" charset="0"/>
              </a:rPr>
              <a:t>non-annotated</a:t>
            </a:r>
            <a:r>
              <a:rPr lang="en-US" sz="1400" dirty="0" smtClean="0">
                <a:cs typeface="Courier New" panose="02070309020205020404" pitchFamily="49" charset="0"/>
              </a:rPr>
              <a:t> tag (</a:t>
            </a:r>
            <a:r>
              <a:rPr lang="en-US" sz="1400" b="1" dirty="0" smtClean="0">
                <a:solidFill>
                  <a:srgbClr val="92D050"/>
                </a:solidFill>
                <a:cs typeface="Courier New" panose="02070309020205020404" pitchFamily="49" charset="0"/>
              </a:rPr>
              <a:t>much simpler</a:t>
            </a:r>
            <a:r>
              <a:rPr lang="en-US" sz="1400" dirty="0" smtClean="0">
                <a:cs typeface="Courier New" panose="02070309020205020404" pitchFamily="49" charset="0"/>
              </a:rPr>
              <a:t>) at </a:t>
            </a:r>
            <a:r>
              <a:rPr lang="en-US" sz="1400" dirty="0">
                <a:cs typeface="Courier New" panose="02070309020205020404" pitchFamily="49" charset="0"/>
              </a:rPr>
              <a:t>a specific commit, type </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tag </a:t>
            </a:r>
            <a:r>
              <a:rPr lang="en-US" sz="1400" dirty="0" smtClean="0">
                <a:latin typeface="Courier New" panose="02070309020205020404" pitchFamily="49" charset="0"/>
                <a:cs typeface="Courier New" panose="02070309020205020404" pitchFamily="49" charset="0"/>
              </a:rPr>
              <a:t>&lt;annotation</a:t>
            </a:r>
            <a:r>
              <a:rPr lang="en-US" sz="1400" dirty="0">
                <a:latin typeface="Courier New" panose="02070309020205020404" pitchFamily="49" charset="0"/>
                <a:cs typeface="Courier New" panose="02070309020205020404" pitchFamily="49" charset="0"/>
              </a:rPr>
              <a:t>&gt; &lt;</a:t>
            </a:r>
            <a:r>
              <a:rPr lang="en-US" sz="1400" dirty="0" err="1">
                <a:latin typeface="Courier New" panose="02070309020205020404" pitchFamily="49" charset="0"/>
                <a:cs typeface="Courier New" panose="02070309020205020404" pitchFamily="49" charset="0"/>
              </a:rPr>
              <a:t>commit_Id</a:t>
            </a:r>
            <a:r>
              <a:rPr lang="en-US" sz="1400" dirty="0" smtClean="0">
                <a:latin typeface="Courier New" panose="02070309020205020404" pitchFamily="49" charset="0"/>
                <a:cs typeface="Courier New" panose="02070309020205020404" pitchFamily="49" charset="0"/>
              </a:rPr>
              <a:t>&gt;</a:t>
            </a:r>
            <a:endParaRPr lang="fr-BE" sz="1400" dirty="0">
              <a:latin typeface="Courier New" panose="02070309020205020404" pitchFamily="49" charset="0"/>
              <a:cs typeface="Courier New" panose="02070309020205020404" pitchFamily="49" charset="0"/>
            </a:endParaRPr>
          </a:p>
          <a:p>
            <a:pPr marL="0" indent="0">
              <a:buNone/>
            </a:pPr>
            <a:endParaRPr lang="en-US" sz="1400" dirty="0">
              <a:cs typeface="Courier New" panose="02070309020205020404" pitchFamily="49" charset="0"/>
            </a:endParaRPr>
          </a:p>
          <a:p>
            <a:r>
              <a:rPr lang="en-US" sz="1400" b="1" dirty="0">
                <a:cs typeface="Courier New" panose="02070309020205020404" pitchFamily="49" charset="0"/>
              </a:rPr>
              <a:t>Don’t use white spaces </a:t>
            </a:r>
            <a:r>
              <a:rPr lang="en-US" sz="1400" dirty="0">
                <a:cs typeface="Courier New" panose="02070309020205020404" pitchFamily="49" charset="0"/>
              </a:rPr>
              <a:t>for tag annotations (not allowed)</a:t>
            </a:r>
          </a:p>
          <a:p>
            <a:r>
              <a:rPr lang="en-US" sz="1400" dirty="0">
                <a:solidFill>
                  <a:schemeClr val="tx1"/>
                </a:solidFill>
                <a:cs typeface="Courier New" panose="02070309020205020404" pitchFamily="49" charset="0"/>
              </a:rPr>
              <a:t>To add a tag on remote repository</a:t>
            </a:r>
            <a:r>
              <a:rPr lang="en-US" sz="1400" dirty="0">
                <a:cs typeface="Courier New" panose="02070309020205020404" pitchFamily="49" charset="0"/>
              </a:rPr>
              <a:t>, type :</a:t>
            </a:r>
          </a:p>
          <a:p>
            <a:pPr marL="457200" lvl="1" indent="0">
              <a:buNone/>
            </a:pPr>
            <a:r>
              <a:rPr lang="en-US" sz="1400" dirty="0">
                <a:latin typeface="Courier New" panose="02070309020205020404" pitchFamily="49" charset="0"/>
                <a:cs typeface="Courier New" panose="02070309020205020404" pitchFamily="49" charset="0"/>
              </a:rPr>
              <a:t>git push &lt;</a:t>
            </a:r>
            <a:r>
              <a:rPr lang="en-US" sz="1400" dirty="0" err="1">
                <a:latin typeface="Courier New" panose="02070309020205020404" pitchFamily="49" charset="0"/>
                <a:cs typeface="Courier New" panose="02070309020205020404" pitchFamily="49" charset="0"/>
              </a:rPr>
              <a:t>remote_repo_alias</a:t>
            </a:r>
            <a:r>
              <a:rPr lang="en-US" sz="1400" dirty="0">
                <a:latin typeface="Courier New" panose="02070309020205020404" pitchFamily="49" charset="0"/>
                <a:cs typeface="Courier New" panose="02070309020205020404" pitchFamily="49" charset="0"/>
              </a:rPr>
              <a:t>&gt; &lt;</a:t>
            </a:r>
            <a:r>
              <a:rPr lang="en-US" sz="1400" dirty="0" err="1">
                <a:latin typeface="Courier New" panose="02070309020205020404" pitchFamily="49" charset="0"/>
                <a:cs typeface="Courier New" panose="02070309020205020404" pitchFamily="49" charset="0"/>
              </a:rPr>
              <a:t>tag_name</a:t>
            </a:r>
            <a:r>
              <a:rPr lang="en-US" sz="1400" dirty="0">
                <a:latin typeface="Courier New" panose="02070309020205020404" pitchFamily="49" charset="0"/>
                <a:cs typeface="Courier New" panose="02070309020205020404" pitchFamily="49" charset="0"/>
              </a:rPr>
              <a:t>&gt;</a:t>
            </a:r>
          </a:p>
          <a:p>
            <a:pPr marL="457200" lvl="1" indent="0">
              <a:buNone/>
            </a:pPr>
            <a:endParaRPr lang="en-US" sz="1400" dirty="0">
              <a:cs typeface="Courier New" panose="02070309020205020404" pitchFamily="49" charset="0"/>
            </a:endParaRPr>
          </a:p>
          <a:p>
            <a:r>
              <a:rPr lang="en-US" sz="1400" b="1" dirty="0">
                <a:solidFill>
                  <a:srgbClr val="FFC000"/>
                </a:solidFill>
                <a:cs typeface="Courier New" panose="02070309020205020404" pitchFamily="49" charset="0"/>
              </a:rPr>
              <a:t>To add all tags at ONCE </a:t>
            </a:r>
            <a:r>
              <a:rPr lang="en-US" sz="1400" dirty="0">
                <a:solidFill>
                  <a:schemeClr val="tx1"/>
                </a:solidFill>
                <a:cs typeface="Courier New" panose="02070309020205020404" pitchFamily="49" charset="0"/>
              </a:rPr>
              <a:t>on remote repository</a:t>
            </a:r>
            <a:r>
              <a:rPr lang="en-US" sz="1400" dirty="0">
                <a:cs typeface="Courier New" panose="02070309020205020404" pitchFamily="49" charset="0"/>
              </a:rPr>
              <a:t>, type :</a:t>
            </a:r>
          </a:p>
          <a:p>
            <a:pPr marL="457200" lvl="1" indent="0">
              <a:buNone/>
            </a:pPr>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push &lt;</a:t>
            </a:r>
            <a:r>
              <a:rPr lang="en-US" sz="1400" dirty="0" err="1">
                <a:latin typeface="Courier New" panose="02070309020205020404" pitchFamily="49" charset="0"/>
                <a:cs typeface="Courier New" panose="02070309020205020404" pitchFamily="49" charset="0"/>
              </a:rPr>
              <a:t>remote_repo_alias</a:t>
            </a:r>
            <a:r>
              <a:rPr lang="en-US" sz="1400" dirty="0">
                <a:latin typeface="Courier New" panose="02070309020205020404" pitchFamily="49" charset="0"/>
                <a:cs typeface="Courier New" panose="02070309020205020404" pitchFamily="49" charset="0"/>
              </a:rPr>
              <a:t>&gt; --tags</a:t>
            </a:r>
            <a:endParaRPr lang="en-US" sz="1400" dirty="0">
              <a:cs typeface="Courier New" panose="02070309020205020404" pitchFamily="49" charset="0"/>
            </a:endParaRPr>
          </a:p>
          <a:p>
            <a:pPr marL="457200" lvl="1" indent="0">
              <a:buNone/>
            </a:pPr>
            <a:endParaRPr lang="en-US" sz="1400" dirty="0">
              <a:latin typeface="Courier New" panose="02070309020205020404" pitchFamily="49" charset="0"/>
              <a:cs typeface="Courier New" panose="02070309020205020404" pitchFamily="49" charset="0"/>
            </a:endParaRPr>
          </a:p>
        </p:txBody>
      </p:sp>
      <p:pic>
        <p:nvPicPr>
          <p:cNvPr id="10" name="Picture 9" descr="A picture containing object, lamp, table, water&#10;&#10;Description automatically generated">
            <a:extLst>
              <a:ext uri="{FF2B5EF4-FFF2-40B4-BE49-F238E27FC236}">
                <a16:creationId xmlns="" xmlns:a16="http://schemas.microsoft.com/office/drawing/2014/main" id="{88EFB572-3F5C-4161-85A0-447AD4E335EC}"/>
              </a:ext>
            </a:extLst>
          </p:cNvPr>
          <p:cNvPicPr>
            <a:picLocks noChangeAspect="1"/>
          </p:cNvPicPr>
          <p:nvPr/>
        </p:nvPicPr>
        <p:blipFill>
          <a:blip r:embed="rId2"/>
          <a:stretch>
            <a:fillRect/>
          </a:stretch>
        </p:blipFill>
        <p:spPr>
          <a:xfrm>
            <a:off x="9977729" y="3030046"/>
            <a:ext cx="1526883" cy="3760991"/>
          </a:xfrm>
          <a:prstGeom prst="rect">
            <a:avLst/>
          </a:prstGeom>
        </p:spPr>
      </p:pic>
      <p:sp>
        <p:nvSpPr>
          <p:cNvPr id="5" name="Rectangle 4">
            <a:extLst>
              <a:ext uri="{FF2B5EF4-FFF2-40B4-BE49-F238E27FC236}">
                <a16:creationId xmlns="" xmlns:a16="http://schemas.microsoft.com/office/drawing/2014/main" id="{A3C9BA82-EF53-4EA4-BD3B-E3A3D61722FA}"/>
              </a:ext>
            </a:extLst>
          </p:cNvPr>
          <p:cNvSpPr/>
          <p:nvPr/>
        </p:nvSpPr>
        <p:spPr>
          <a:xfrm>
            <a:off x="2918460" y="4275627"/>
            <a:ext cx="3543300" cy="296373"/>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00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tag (screenshots)</a:t>
            </a:r>
          </a:p>
        </p:txBody>
      </p:sp>
      <p:pic>
        <p:nvPicPr>
          <p:cNvPr id="6" name="Picture 5">
            <a:extLst>
              <a:ext uri="{FF2B5EF4-FFF2-40B4-BE49-F238E27FC236}">
                <a16:creationId xmlns="" xmlns:a16="http://schemas.microsoft.com/office/drawing/2014/main" id="{E16D4892-5DA0-40A5-A4C4-B04148CC3DE2}"/>
              </a:ext>
            </a:extLst>
          </p:cNvPr>
          <p:cNvPicPr>
            <a:picLocks noChangeAspect="1"/>
          </p:cNvPicPr>
          <p:nvPr/>
        </p:nvPicPr>
        <p:blipFill>
          <a:blip r:embed="rId2"/>
          <a:stretch>
            <a:fillRect/>
          </a:stretch>
        </p:blipFill>
        <p:spPr>
          <a:xfrm>
            <a:off x="6321316" y="1519874"/>
            <a:ext cx="4316095" cy="1485784"/>
          </a:xfrm>
          <a:prstGeom prst="rect">
            <a:avLst/>
          </a:prstGeom>
        </p:spPr>
      </p:pic>
      <p:pic>
        <p:nvPicPr>
          <p:cNvPr id="7" name="Picture 6">
            <a:extLst>
              <a:ext uri="{FF2B5EF4-FFF2-40B4-BE49-F238E27FC236}">
                <a16:creationId xmlns="" xmlns:a16="http://schemas.microsoft.com/office/drawing/2014/main" id="{2942C1DA-4748-4D69-973F-D81F0849C9EF}"/>
              </a:ext>
            </a:extLst>
          </p:cNvPr>
          <p:cNvPicPr>
            <a:picLocks noChangeAspect="1"/>
          </p:cNvPicPr>
          <p:nvPr/>
        </p:nvPicPr>
        <p:blipFill>
          <a:blip r:embed="rId3"/>
          <a:stretch>
            <a:fillRect/>
          </a:stretch>
        </p:blipFill>
        <p:spPr>
          <a:xfrm>
            <a:off x="6183777" y="3096255"/>
            <a:ext cx="4453634" cy="3566298"/>
          </a:xfrm>
          <a:prstGeom prst="rect">
            <a:avLst/>
          </a:prstGeom>
        </p:spPr>
      </p:pic>
      <p:sp>
        <p:nvSpPr>
          <p:cNvPr id="9" name="Arrow: Right 8">
            <a:extLst>
              <a:ext uri="{FF2B5EF4-FFF2-40B4-BE49-F238E27FC236}">
                <a16:creationId xmlns="" xmlns:a16="http://schemas.microsoft.com/office/drawing/2014/main" id="{D44C546B-6780-4865-8501-AA10CF7C5E29}"/>
              </a:ext>
            </a:extLst>
          </p:cNvPr>
          <p:cNvSpPr/>
          <p:nvPr/>
        </p:nvSpPr>
        <p:spPr>
          <a:xfrm>
            <a:off x="5744024" y="1781432"/>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BB4199AE-4D0F-47EF-9394-756365C0F5AD}"/>
              </a:ext>
            </a:extLst>
          </p:cNvPr>
          <p:cNvSpPr txBox="1"/>
          <p:nvPr/>
        </p:nvSpPr>
        <p:spPr>
          <a:xfrm>
            <a:off x="2956561" y="1614682"/>
            <a:ext cx="2737394" cy="461665"/>
          </a:xfrm>
          <a:prstGeom prst="rect">
            <a:avLst/>
          </a:prstGeom>
          <a:noFill/>
          <a:ln>
            <a:solidFill>
              <a:srgbClr val="782009"/>
            </a:solidFill>
          </a:ln>
        </p:spPr>
        <p:txBody>
          <a:bodyPr wrap="square" rtlCol="0">
            <a:spAutoFit/>
          </a:bodyPr>
          <a:lstStyle/>
          <a:p>
            <a:r>
              <a:rPr lang="en-US" sz="1200" dirty="0"/>
              <a:t>1. As annotation, I used ‘</a:t>
            </a:r>
            <a:r>
              <a:rPr lang="en-US" sz="1200" b="1" dirty="0"/>
              <a:t>UserPojo1.0</a:t>
            </a:r>
            <a:r>
              <a:rPr lang="en-US" sz="1200" dirty="0"/>
              <a:t>’ without white spaces</a:t>
            </a:r>
          </a:p>
        </p:txBody>
      </p:sp>
      <p:sp>
        <p:nvSpPr>
          <p:cNvPr id="11" name="Arrow: Right 10">
            <a:extLst>
              <a:ext uri="{FF2B5EF4-FFF2-40B4-BE49-F238E27FC236}">
                <a16:creationId xmlns="" xmlns:a16="http://schemas.microsoft.com/office/drawing/2014/main" id="{9C1BE338-CCAB-422B-A90D-8611405F0B25}"/>
              </a:ext>
            </a:extLst>
          </p:cNvPr>
          <p:cNvSpPr/>
          <p:nvPr/>
        </p:nvSpPr>
        <p:spPr>
          <a:xfrm>
            <a:off x="5605246" y="3685375"/>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5FDC76A1-8A94-4A7E-BCB8-5D1C3EF889D5}"/>
              </a:ext>
            </a:extLst>
          </p:cNvPr>
          <p:cNvSpPr txBox="1"/>
          <p:nvPr/>
        </p:nvSpPr>
        <p:spPr>
          <a:xfrm>
            <a:off x="2600325" y="3603506"/>
            <a:ext cx="2792125" cy="461665"/>
          </a:xfrm>
          <a:prstGeom prst="rect">
            <a:avLst/>
          </a:prstGeom>
          <a:noFill/>
          <a:ln>
            <a:solidFill>
              <a:srgbClr val="782009"/>
            </a:solidFill>
          </a:ln>
        </p:spPr>
        <p:txBody>
          <a:bodyPr wrap="square" rtlCol="0">
            <a:spAutoFit/>
          </a:bodyPr>
          <a:lstStyle/>
          <a:p>
            <a:r>
              <a:rPr lang="en-US" sz="1200" dirty="0"/>
              <a:t>3. </a:t>
            </a:r>
            <a:r>
              <a:rPr lang="en-US" sz="1200" dirty="0">
                <a:latin typeface="Courier New" panose="02070309020205020404" pitchFamily="49" charset="0"/>
                <a:cs typeface="Courier New" panose="02070309020205020404" pitchFamily="49" charset="0"/>
              </a:rPr>
              <a:t>git show &lt;</a:t>
            </a:r>
            <a:r>
              <a:rPr lang="en-US" sz="1200" dirty="0" err="1">
                <a:latin typeface="Courier New" panose="02070309020205020404" pitchFamily="49" charset="0"/>
                <a:cs typeface="Courier New" panose="02070309020205020404" pitchFamily="49" charset="0"/>
              </a:rPr>
              <a:t>tag_name</a:t>
            </a:r>
            <a:r>
              <a:rPr lang="en-US" sz="1200" dirty="0">
                <a:latin typeface="Courier New" panose="02070309020205020404" pitchFamily="49" charset="0"/>
                <a:cs typeface="Courier New" panose="02070309020205020404" pitchFamily="49" charset="0"/>
              </a:rPr>
              <a:t>&gt; </a:t>
            </a:r>
            <a:r>
              <a:rPr lang="en-US" sz="1200" dirty="0"/>
              <a:t>displays  the following information :</a:t>
            </a:r>
            <a:endParaRPr lang="en-US" sz="1200" b="1" dirty="0"/>
          </a:p>
        </p:txBody>
      </p:sp>
      <p:sp>
        <p:nvSpPr>
          <p:cNvPr id="13" name="Arrow: Right 12">
            <a:extLst>
              <a:ext uri="{FF2B5EF4-FFF2-40B4-BE49-F238E27FC236}">
                <a16:creationId xmlns="" xmlns:a16="http://schemas.microsoft.com/office/drawing/2014/main" id="{2C79051C-F137-495A-8C51-20DE50D81172}"/>
              </a:ext>
            </a:extLst>
          </p:cNvPr>
          <p:cNvSpPr/>
          <p:nvPr/>
        </p:nvSpPr>
        <p:spPr>
          <a:xfrm>
            <a:off x="5605246" y="4186985"/>
            <a:ext cx="527222" cy="2471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F0FD186E-A957-4D02-BD04-2D9D17B152F7}"/>
              </a:ext>
            </a:extLst>
          </p:cNvPr>
          <p:cNvSpPr txBox="1"/>
          <p:nvPr/>
        </p:nvSpPr>
        <p:spPr>
          <a:xfrm>
            <a:off x="3859704" y="4157121"/>
            <a:ext cx="1179934" cy="276999"/>
          </a:xfrm>
          <a:prstGeom prst="rect">
            <a:avLst/>
          </a:prstGeom>
          <a:noFill/>
          <a:ln>
            <a:solidFill>
              <a:srgbClr val="FFC000"/>
            </a:solidFill>
          </a:ln>
        </p:spPr>
        <p:txBody>
          <a:bodyPr wrap="square" rtlCol="0">
            <a:spAutoFit/>
          </a:bodyPr>
          <a:lstStyle/>
          <a:p>
            <a:r>
              <a:rPr lang="en-US" sz="1200" dirty="0"/>
              <a:t>Tag message</a:t>
            </a:r>
            <a:endParaRPr lang="en-US" sz="1200" b="1" dirty="0"/>
          </a:p>
        </p:txBody>
      </p:sp>
      <p:sp>
        <p:nvSpPr>
          <p:cNvPr id="15" name="Arrow: Right 14">
            <a:extLst>
              <a:ext uri="{FF2B5EF4-FFF2-40B4-BE49-F238E27FC236}">
                <a16:creationId xmlns="" xmlns:a16="http://schemas.microsoft.com/office/drawing/2014/main" id="{04550250-BF2C-468B-9E18-4537423BA876}"/>
              </a:ext>
            </a:extLst>
          </p:cNvPr>
          <p:cNvSpPr/>
          <p:nvPr/>
        </p:nvSpPr>
        <p:spPr>
          <a:xfrm>
            <a:off x="5543742" y="5012485"/>
            <a:ext cx="527222" cy="2471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FFB2E3A1-6A79-4CE3-A608-160F1AAEEF7C}"/>
              </a:ext>
            </a:extLst>
          </p:cNvPr>
          <p:cNvSpPr txBox="1"/>
          <p:nvPr/>
        </p:nvSpPr>
        <p:spPr>
          <a:xfrm>
            <a:off x="3916852" y="4976838"/>
            <a:ext cx="1122786" cy="276999"/>
          </a:xfrm>
          <a:prstGeom prst="rect">
            <a:avLst/>
          </a:prstGeom>
          <a:noFill/>
          <a:ln>
            <a:solidFill>
              <a:srgbClr val="FFC000"/>
            </a:solidFill>
          </a:ln>
        </p:spPr>
        <p:txBody>
          <a:bodyPr wrap="square" rtlCol="0">
            <a:spAutoFit/>
          </a:bodyPr>
          <a:lstStyle/>
          <a:p>
            <a:r>
              <a:rPr lang="en-US" sz="1200" dirty="0"/>
              <a:t>Description</a:t>
            </a:r>
            <a:endParaRPr lang="en-US" sz="1200" b="1" dirty="0"/>
          </a:p>
        </p:txBody>
      </p:sp>
      <p:sp>
        <p:nvSpPr>
          <p:cNvPr id="17" name="Arrow: Right 16">
            <a:extLst>
              <a:ext uri="{FF2B5EF4-FFF2-40B4-BE49-F238E27FC236}">
                <a16:creationId xmlns="" xmlns:a16="http://schemas.microsoft.com/office/drawing/2014/main" id="{3C22A559-C34F-4B48-BA02-5EF00BEB9AF4}"/>
              </a:ext>
            </a:extLst>
          </p:cNvPr>
          <p:cNvSpPr/>
          <p:nvPr/>
        </p:nvSpPr>
        <p:spPr>
          <a:xfrm>
            <a:off x="5543742" y="3156322"/>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F3421BF8-FF01-4AF6-B106-89118E5529F6}"/>
              </a:ext>
            </a:extLst>
          </p:cNvPr>
          <p:cNvSpPr txBox="1"/>
          <p:nvPr/>
        </p:nvSpPr>
        <p:spPr>
          <a:xfrm>
            <a:off x="2600326" y="3093666"/>
            <a:ext cx="2836538" cy="461665"/>
          </a:xfrm>
          <a:prstGeom prst="rect">
            <a:avLst/>
          </a:prstGeom>
          <a:noFill/>
          <a:ln>
            <a:solidFill>
              <a:srgbClr val="782009"/>
            </a:solidFill>
          </a:ln>
        </p:spPr>
        <p:txBody>
          <a:bodyPr wrap="square" rtlCol="0">
            <a:spAutoFit/>
          </a:bodyPr>
          <a:lstStyle/>
          <a:p>
            <a:r>
              <a:rPr lang="en-US" sz="1200" dirty="0"/>
              <a:t>2. </a:t>
            </a:r>
            <a:r>
              <a:rPr lang="en-US" sz="1200" dirty="0">
                <a:latin typeface="Courier New" panose="02070309020205020404" pitchFamily="49" charset="0"/>
                <a:cs typeface="Courier New" panose="02070309020205020404" pitchFamily="49" charset="0"/>
              </a:rPr>
              <a:t>git tag </a:t>
            </a:r>
            <a:r>
              <a:rPr lang="en-US" sz="1200" dirty="0"/>
              <a:t>displays  a list of already existed tags</a:t>
            </a:r>
            <a:endParaRPr lang="en-US" sz="1200" b="1" dirty="0"/>
          </a:p>
        </p:txBody>
      </p:sp>
    </p:spTree>
    <p:extLst>
      <p:ext uri="{BB962C8B-B14F-4D97-AF65-F5344CB8AC3E}">
        <p14:creationId xmlns:p14="http://schemas.microsoft.com/office/powerpoint/2010/main" val="338265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tag (screenshots)</a:t>
            </a:r>
          </a:p>
        </p:txBody>
      </p:sp>
      <p:sp>
        <p:nvSpPr>
          <p:cNvPr id="5" name="TextBox 4">
            <a:extLst>
              <a:ext uri="{FF2B5EF4-FFF2-40B4-BE49-F238E27FC236}">
                <a16:creationId xmlns="" xmlns:a16="http://schemas.microsoft.com/office/drawing/2014/main" id="{BB4199AE-4D0F-47EF-9394-756365C0F5AD}"/>
              </a:ext>
            </a:extLst>
          </p:cNvPr>
          <p:cNvSpPr txBox="1"/>
          <p:nvPr/>
        </p:nvSpPr>
        <p:spPr>
          <a:xfrm>
            <a:off x="2961912" y="1443335"/>
            <a:ext cx="4468926" cy="461665"/>
          </a:xfrm>
          <a:prstGeom prst="rect">
            <a:avLst/>
          </a:prstGeom>
          <a:noFill/>
          <a:ln w="28575">
            <a:solidFill>
              <a:srgbClr val="FFC000"/>
            </a:solidFill>
          </a:ln>
        </p:spPr>
        <p:txBody>
          <a:bodyPr wrap="square" rtlCol="0">
            <a:spAutoFit/>
          </a:bodyPr>
          <a:lstStyle/>
          <a:p>
            <a:r>
              <a:rPr lang="en-US" sz="1200" dirty="0"/>
              <a:t>To push </a:t>
            </a:r>
            <a:r>
              <a:rPr lang="en-US" sz="1200" b="1" dirty="0">
                <a:solidFill>
                  <a:srgbClr val="FFC000"/>
                </a:solidFill>
              </a:rPr>
              <a:t>ALL tags </a:t>
            </a:r>
            <a:r>
              <a:rPr lang="en-US" sz="1200" dirty="0"/>
              <a:t>on remote repository, you must type : </a:t>
            </a:r>
          </a:p>
          <a:p>
            <a:r>
              <a:rPr lang="en-US" sz="1200" dirty="0">
                <a:latin typeface="Courier New" panose="02070309020205020404" pitchFamily="49" charset="0"/>
                <a:cs typeface="Courier New" panose="02070309020205020404" pitchFamily="49" charset="0"/>
              </a:rPr>
              <a:t>git push &lt;</a:t>
            </a:r>
            <a:r>
              <a:rPr lang="en-US" sz="1200" dirty="0" err="1">
                <a:latin typeface="Courier New" panose="02070309020205020404" pitchFamily="49" charset="0"/>
                <a:cs typeface="Courier New" panose="02070309020205020404" pitchFamily="49" charset="0"/>
              </a:rPr>
              <a:t>remote_repo_alias</a:t>
            </a:r>
            <a:r>
              <a:rPr lang="en-US" sz="1200" dirty="0">
                <a:latin typeface="Courier New" panose="02070309020205020404" pitchFamily="49" charset="0"/>
                <a:cs typeface="Courier New" panose="02070309020205020404" pitchFamily="49" charset="0"/>
              </a:rPr>
              <a:t>&gt; </a:t>
            </a:r>
            <a:r>
              <a:rPr lang="en-US" sz="1200" dirty="0">
                <a:solidFill>
                  <a:srgbClr val="FFC000"/>
                </a:solidFill>
                <a:latin typeface="Courier New" panose="02070309020205020404" pitchFamily="49" charset="0"/>
                <a:cs typeface="Courier New" panose="02070309020205020404" pitchFamily="49" charset="0"/>
              </a:rPr>
              <a:t>--tags</a:t>
            </a:r>
          </a:p>
        </p:txBody>
      </p:sp>
      <p:pic>
        <p:nvPicPr>
          <p:cNvPr id="7" name="Picture 6"/>
          <p:cNvPicPr>
            <a:picLocks noChangeAspect="1"/>
          </p:cNvPicPr>
          <p:nvPr/>
        </p:nvPicPr>
        <p:blipFill>
          <a:blip r:embed="rId2"/>
          <a:stretch>
            <a:fillRect/>
          </a:stretch>
        </p:blipFill>
        <p:spPr>
          <a:xfrm>
            <a:off x="2961912" y="2265679"/>
            <a:ext cx="8959213" cy="4124961"/>
          </a:xfrm>
          <a:prstGeom prst="rect">
            <a:avLst/>
          </a:prstGeom>
        </p:spPr>
      </p:pic>
      <p:sp>
        <p:nvSpPr>
          <p:cNvPr id="9" name="TextBox 8">
            <a:extLst>
              <a:ext uri="{FF2B5EF4-FFF2-40B4-BE49-F238E27FC236}">
                <a16:creationId xmlns="" xmlns:a16="http://schemas.microsoft.com/office/drawing/2014/main" id="{BB4199AE-4D0F-47EF-9394-756365C0F5AD}"/>
              </a:ext>
            </a:extLst>
          </p:cNvPr>
          <p:cNvSpPr txBox="1"/>
          <p:nvPr/>
        </p:nvSpPr>
        <p:spPr>
          <a:xfrm>
            <a:off x="3413760" y="5928975"/>
            <a:ext cx="3302000" cy="461665"/>
          </a:xfrm>
          <a:prstGeom prst="rect">
            <a:avLst/>
          </a:prstGeom>
          <a:noFill/>
          <a:ln w="28575">
            <a:solidFill>
              <a:schemeClr val="accent1">
                <a:lumMod val="60000"/>
                <a:lumOff val="40000"/>
              </a:schemeClr>
            </a:solidFill>
          </a:ln>
        </p:spPr>
        <p:txBody>
          <a:bodyPr wrap="square" rtlCol="0">
            <a:spAutoFit/>
          </a:bodyPr>
          <a:lstStyle/>
          <a:p>
            <a:r>
              <a:rPr lang="en-US" sz="1200" dirty="0"/>
              <a:t>You can notice that </a:t>
            </a:r>
            <a:r>
              <a:rPr lang="en-US" sz="1200" dirty="0" err="1"/>
              <a:t>Git</a:t>
            </a:r>
            <a:r>
              <a:rPr lang="en-US" sz="1200" dirty="0"/>
              <a:t> checks if some tags are missing on the remote repo.  </a:t>
            </a:r>
            <a:endParaRPr lang="en-US" sz="1200" dirty="0">
              <a:solidFill>
                <a:srgbClr val="FFC000"/>
              </a:solidFill>
              <a:latin typeface="Courier New" panose="02070309020205020404" pitchFamily="49" charset="0"/>
              <a:cs typeface="Courier New" panose="02070309020205020404" pitchFamily="49" charset="0"/>
            </a:endParaRPr>
          </a:p>
        </p:txBody>
      </p:sp>
      <p:sp>
        <p:nvSpPr>
          <p:cNvPr id="10" name="Arrow: Right 14">
            <a:extLst>
              <a:ext uri="{FF2B5EF4-FFF2-40B4-BE49-F238E27FC236}">
                <a16:creationId xmlns="" xmlns:a16="http://schemas.microsoft.com/office/drawing/2014/main" id="{04550250-BF2C-468B-9E18-4537423BA876}"/>
              </a:ext>
            </a:extLst>
          </p:cNvPr>
          <p:cNvSpPr/>
          <p:nvPr/>
        </p:nvSpPr>
        <p:spPr>
          <a:xfrm>
            <a:off x="6813742" y="6079285"/>
            <a:ext cx="527222" cy="2471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8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tag (screenshots</a:t>
            </a:r>
            <a:r>
              <a:rPr lang="en-US" dirty="0" smtClean="0"/>
              <a:t>) for </a:t>
            </a:r>
            <a:r>
              <a:rPr lang="en-US" smtClean="0"/>
              <a:t>non annotated</a:t>
            </a:r>
            <a:endParaRPr lang="en-US" dirty="0"/>
          </a:p>
        </p:txBody>
      </p:sp>
      <p:sp>
        <p:nvSpPr>
          <p:cNvPr id="9" name="TextBox 8">
            <a:extLst>
              <a:ext uri="{FF2B5EF4-FFF2-40B4-BE49-F238E27FC236}">
                <a16:creationId xmlns="" xmlns:a16="http://schemas.microsoft.com/office/drawing/2014/main" id="{BB4199AE-4D0F-47EF-9394-756365C0F5AD}"/>
              </a:ext>
            </a:extLst>
          </p:cNvPr>
          <p:cNvSpPr txBox="1"/>
          <p:nvPr/>
        </p:nvSpPr>
        <p:spPr>
          <a:xfrm>
            <a:off x="3108960" y="3778487"/>
            <a:ext cx="1866900" cy="276999"/>
          </a:xfrm>
          <a:prstGeom prst="rect">
            <a:avLst/>
          </a:prstGeom>
          <a:noFill/>
          <a:ln w="28575">
            <a:solidFill>
              <a:srgbClr val="92D050"/>
            </a:solidFill>
          </a:ln>
        </p:spPr>
        <p:txBody>
          <a:bodyPr wrap="square" rtlCol="0">
            <a:spAutoFit/>
          </a:bodyPr>
          <a:lstStyle/>
          <a:p>
            <a:r>
              <a:rPr lang="en-US" sz="1200" dirty="0" smtClean="0"/>
              <a:t>Non annotated tag.  </a:t>
            </a:r>
            <a:endParaRPr lang="en-US" sz="1200" dirty="0">
              <a:solidFill>
                <a:srgbClr val="FFC000"/>
              </a:solidFill>
              <a:latin typeface="Courier New" panose="02070309020205020404" pitchFamily="49" charset="0"/>
              <a:cs typeface="Courier New" panose="02070309020205020404" pitchFamily="49" charset="0"/>
            </a:endParaRPr>
          </a:p>
        </p:txBody>
      </p:sp>
      <p:sp>
        <p:nvSpPr>
          <p:cNvPr id="10" name="Arrow: Right 14">
            <a:extLst>
              <a:ext uri="{FF2B5EF4-FFF2-40B4-BE49-F238E27FC236}">
                <a16:creationId xmlns="" xmlns:a16="http://schemas.microsoft.com/office/drawing/2014/main" id="{04550250-BF2C-468B-9E18-4537423BA876}"/>
              </a:ext>
            </a:extLst>
          </p:cNvPr>
          <p:cNvSpPr/>
          <p:nvPr/>
        </p:nvSpPr>
        <p:spPr>
          <a:xfrm>
            <a:off x="5118334" y="3793420"/>
            <a:ext cx="527222" cy="24713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709920" y="2222442"/>
            <a:ext cx="4290432" cy="3238781"/>
          </a:xfrm>
          <a:prstGeom prst="rect">
            <a:avLst/>
          </a:prstGeom>
        </p:spPr>
      </p:pic>
      <p:sp>
        <p:nvSpPr>
          <p:cNvPr id="8" name="Arrow: Right 14">
            <a:extLst>
              <a:ext uri="{FF2B5EF4-FFF2-40B4-BE49-F238E27FC236}">
                <a16:creationId xmlns="" xmlns:a16="http://schemas.microsoft.com/office/drawing/2014/main" id="{04550250-BF2C-468B-9E18-4537423BA876}"/>
              </a:ext>
            </a:extLst>
          </p:cNvPr>
          <p:cNvSpPr/>
          <p:nvPr/>
        </p:nvSpPr>
        <p:spPr>
          <a:xfrm>
            <a:off x="5079279" y="5065960"/>
            <a:ext cx="527222" cy="24713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31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What is Git ?</a:t>
            </a:r>
          </a:p>
        </p:txBody>
      </p:sp>
      <p:sp>
        <p:nvSpPr>
          <p:cNvPr id="4" name="Content Placeholder 3">
            <a:extLst>
              <a:ext uri="{FF2B5EF4-FFF2-40B4-BE49-F238E27FC236}">
                <a16:creationId xmlns="" xmlns:a16="http://schemas.microsoft.com/office/drawing/2014/main" id="{BAF0DE0E-4547-458B-8315-247048B4126D}"/>
              </a:ext>
            </a:extLst>
          </p:cNvPr>
          <p:cNvSpPr>
            <a:spLocks noGrp="1"/>
          </p:cNvSpPr>
          <p:nvPr>
            <p:ph idx="1"/>
          </p:nvPr>
        </p:nvSpPr>
        <p:spPr>
          <a:xfrm>
            <a:off x="2592495" y="1540189"/>
            <a:ext cx="8915400" cy="3777622"/>
          </a:xfrm>
        </p:spPr>
        <p:txBody>
          <a:bodyPr>
            <a:normAutofit/>
          </a:bodyPr>
          <a:lstStyle/>
          <a:p>
            <a:r>
              <a:rPr lang="en-US" b="1" u="sng" dirty="0"/>
              <a:t>First, what is a Version Control ?</a:t>
            </a:r>
            <a:r>
              <a:rPr lang="en-US" u="sng" dirty="0"/>
              <a:t> </a:t>
            </a:r>
          </a:p>
          <a:p>
            <a:pPr marL="0" indent="0">
              <a:buNone/>
            </a:pPr>
            <a:r>
              <a:rPr lang="en-US" sz="1400" dirty="0"/>
              <a:t>It is a </a:t>
            </a:r>
            <a:r>
              <a:rPr lang="en-US" sz="1400" b="1" dirty="0"/>
              <a:t>system</a:t>
            </a:r>
            <a:r>
              <a:rPr lang="en-US" sz="1400" dirty="0"/>
              <a:t> that records changes to a file or set of files over time. </a:t>
            </a:r>
          </a:p>
          <a:p>
            <a:pPr marL="0" indent="0">
              <a:buNone/>
            </a:pPr>
            <a:endParaRPr lang="en-US" sz="700" dirty="0"/>
          </a:p>
          <a:p>
            <a:r>
              <a:rPr lang="en-US" b="1" u="sng" dirty="0"/>
              <a:t>Two types of VCS</a:t>
            </a:r>
          </a:p>
          <a:p>
            <a:pPr lvl="1">
              <a:buFont typeface="Courier New" panose="02070309020205020404" pitchFamily="49" charset="0"/>
              <a:buChar char="o"/>
            </a:pPr>
            <a:r>
              <a:rPr lang="en-US" sz="1400" b="1" dirty="0"/>
              <a:t>Distributed</a:t>
            </a:r>
            <a:r>
              <a:rPr lang="en-US" sz="1400" dirty="0"/>
              <a:t> Version Control System : </a:t>
            </a:r>
            <a:r>
              <a:rPr lang="en-US" sz="1400" b="1" dirty="0"/>
              <a:t>Git</a:t>
            </a:r>
          </a:p>
          <a:p>
            <a:pPr lvl="1">
              <a:buFont typeface="Courier New" panose="02070309020205020404" pitchFamily="49" charset="0"/>
              <a:buChar char="o"/>
            </a:pPr>
            <a:r>
              <a:rPr lang="en-US" sz="1400" b="1" dirty="0"/>
              <a:t>Centralized</a:t>
            </a:r>
            <a:r>
              <a:rPr lang="en-US" sz="1400" dirty="0"/>
              <a:t> Version Control System : </a:t>
            </a:r>
            <a:r>
              <a:rPr lang="en-US" sz="1400" b="1" dirty="0"/>
              <a:t>SVN</a:t>
            </a:r>
          </a:p>
          <a:p>
            <a:pPr marL="0" indent="0">
              <a:buNone/>
            </a:pPr>
            <a:endParaRPr lang="en-US" dirty="0"/>
          </a:p>
        </p:txBody>
      </p:sp>
      <p:pic>
        <p:nvPicPr>
          <p:cNvPr id="10" name="Content Placeholder 14" descr="A picture containing sitting, table&#10;&#10;Description automatically generated">
            <a:extLst>
              <a:ext uri="{FF2B5EF4-FFF2-40B4-BE49-F238E27FC236}">
                <a16:creationId xmlns="" xmlns:a16="http://schemas.microsoft.com/office/drawing/2014/main" id="{D3D67147-683C-40E9-9888-C4D01A7D227C}"/>
              </a:ext>
            </a:extLst>
          </p:cNvPr>
          <p:cNvPicPr>
            <a:picLocks noChangeAspect="1"/>
          </p:cNvPicPr>
          <p:nvPr/>
        </p:nvPicPr>
        <p:blipFill>
          <a:blip r:embed="rId2"/>
          <a:stretch>
            <a:fillRect/>
          </a:stretch>
        </p:blipFill>
        <p:spPr>
          <a:xfrm>
            <a:off x="2851130" y="3615571"/>
            <a:ext cx="3828509" cy="2311725"/>
          </a:xfrm>
          <a:prstGeom prst="rect">
            <a:avLst/>
          </a:prstGeom>
        </p:spPr>
      </p:pic>
      <p:pic>
        <p:nvPicPr>
          <p:cNvPr id="11" name="Picture 10" descr="A picture containing table, computer, items, phone&#10;&#10;Description automatically generated">
            <a:extLst>
              <a:ext uri="{FF2B5EF4-FFF2-40B4-BE49-F238E27FC236}">
                <a16:creationId xmlns="" xmlns:a16="http://schemas.microsoft.com/office/drawing/2014/main" id="{0769BF73-6F26-4C7A-9E42-9E852E3F05DF}"/>
              </a:ext>
            </a:extLst>
          </p:cNvPr>
          <p:cNvPicPr>
            <a:picLocks noChangeAspect="1"/>
          </p:cNvPicPr>
          <p:nvPr/>
        </p:nvPicPr>
        <p:blipFill>
          <a:blip r:embed="rId3"/>
          <a:stretch>
            <a:fillRect/>
          </a:stretch>
        </p:blipFill>
        <p:spPr>
          <a:xfrm>
            <a:off x="7441077" y="3669810"/>
            <a:ext cx="3745375" cy="2257486"/>
          </a:xfrm>
          <a:prstGeom prst="rect">
            <a:avLst/>
          </a:prstGeom>
        </p:spPr>
      </p:pic>
      <p:sp>
        <p:nvSpPr>
          <p:cNvPr id="12" name="TextBox 11">
            <a:extLst>
              <a:ext uri="{FF2B5EF4-FFF2-40B4-BE49-F238E27FC236}">
                <a16:creationId xmlns="" xmlns:a16="http://schemas.microsoft.com/office/drawing/2014/main" id="{FE3D6FFF-44E7-42C5-98C2-3B427E8E0A32}"/>
              </a:ext>
            </a:extLst>
          </p:cNvPr>
          <p:cNvSpPr txBox="1"/>
          <p:nvPr/>
        </p:nvSpPr>
        <p:spPr>
          <a:xfrm>
            <a:off x="4147522" y="6062246"/>
            <a:ext cx="1235724" cy="338554"/>
          </a:xfrm>
          <a:prstGeom prst="rect">
            <a:avLst/>
          </a:prstGeom>
          <a:solidFill>
            <a:schemeClr val="accent1">
              <a:lumMod val="40000"/>
              <a:lumOff val="60000"/>
              <a:alpha val="52000"/>
            </a:schemeClr>
          </a:solidFill>
        </p:spPr>
        <p:txBody>
          <a:bodyPr wrap="square" rtlCol="0">
            <a:spAutoFit/>
          </a:bodyPr>
          <a:lstStyle/>
          <a:p>
            <a:r>
              <a:rPr lang="en-US" sz="1600" dirty="0"/>
              <a:t>DVCS (Git)</a:t>
            </a:r>
          </a:p>
        </p:txBody>
      </p:sp>
      <p:sp>
        <p:nvSpPr>
          <p:cNvPr id="13" name="TextBox 12">
            <a:extLst>
              <a:ext uri="{FF2B5EF4-FFF2-40B4-BE49-F238E27FC236}">
                <a16:creationId xmlns="" xmlns:a16="http://schemas.microsoft.com/office/drawing/2014/main" id="{9C033D3B-C3B2-439B-8255-0A42F1E03E5C}"/>
              </a:ext>
            </a:extLst>
          </p:cNvPr>
          <p:cNvSpPr txBox="1"/>
          <p:nvPr/>
        </p:nvSpPr>
        <p:spPr>
          <a:xfrm>
            <a:off x="8625790" y="6062246"/>
            <a:ext cx="1375947" cy="338554"/>
          </a:xfrm>
          <a:prstGeom prst="rect">
            <a:avLst/>
          </a:prstGeom>
          <a:solidFill>
            <a:srgbClr val="0070C0">
              <a:alpha val="46000"/>
            </a:srgbClr>
          </a:solidFill>
        </p:spPr>
        <p:txBody>
          <a:bodyPr wrap="square" rtlCol="0">
            <a:spAutoFit/>
          </a:bodyPr>
          <a:lstStyle/>
          <a:p>
            <a:r>
              <a:rPr lang="en-US" sz="1600" dirty="0"/>
              <a:t>CVCS (SVN)</a:t>
            </a:r>
          </a:p>
        </p:txBody>
      </p:sp>
      <p:sp>
        <p:nvSpPr>
          <p:cNvPr id="14" name="TextBox 13">
            <a:extLst>
              <a:ext uri="{FF2B5EF4-FFF2-40B4-BE49-F238E27FC236}">
                <a16:creationId xmlns="" xmlns:a16="http://schemas.microsoft.com/office/drawing/2014/main" id="{4214E013-7D9B-443D-8DF4-388C0C40227C}"/>
              </a:ext>
            </a:extLst>
          </p:cNvPr>
          <p:cNvSpPr txBox="1"/>
          <p:nvPr/>
        </p:nvSpPr>
        <p:spPr>
          <a:xfrm>
            <a:off x="2927154" y="6400800"/>
            <a:ext cx="8246082" cy="338554"/>
          </a:xfrm>
          <a:prstGeom prst="rect">
            <a:avLst/>
          </a:prstGeom>
          <a:noFill/>
        </p:spPr>
        <p:txBody>
          <a:bodyPr wrap="square" rtlCol="0">
            <a:spAutoFit/>
          </a:bodyPr>
          <a:lstStyle/>
          <a:p>
            <a:r>
              <a:rPr lang="en-US" sz="1600" dirty="0"/>
              <a:t>Image source : </a:t>
            </a:r>
            <a:r>
              <a:rPr lang="en-US" sz="1600" dirty="0">
                <a:hlinkClick r:id="rId4"/>
              </a:rPr>
              <a:t>http://www.tranthanhtu.vn/post/2017/01/11/git-branching-model</a:t>
            </a:r>
            <a:endParaRPr lang="en-US" sz="1600" dirty="0"/>
          </a:p>
        </p:txBody>
      </p:sp>
    </p:spTree>
    <p:extLst>
      <p:ext uri="{BB962C8B-B14F-4D97-AF65-F5344CB8AC3E}">
        <p14:creationId xmlns:p14="http://schemas.microsoft.com/office/powerpoint/2010/main" val="832885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checkout</a:t>
            </a:r>
          </a:p>
        </p:txBody>
      </p:sp>
      <p:sp>
        <p:nvSpPr>
          <p:cNvPr id="4" name="Content Placeholder 3">
            <a:extLst>
              <a:ext uri="{FF2B5EF4-FFF2-40B4-BE49-F238E27FC236}">
                <a16:creationId xmlns="" xmlns:a16="http://schemas.microsoft.com/office/drawing/2014/main" id="{5E08FFD0-21DC-427B-944B-7A37D4111E5A}"/>
              </a:ext>
            </a:extLst>
          </p:cNvPr>
          <p:cNvSpPr>
            <a:spLocks noGrp="1"/>
          </p:cNvSpPr>
          <p:nvPr>
            <p:ph idx="1"/>
          </p:nvPr>
        </p:nvSpPr>
        <p:spPr/>
        <p:txBody>
          <a:bodyPr>
            <a:normAutofit/>
          </a:bodyPr>
          <a:lstStyle/>
          <a:p>
            <a:r>
              <a:rPr lang="en-US" sz="1400" dirty="0">
                <a:latin typeface="Courier New" panose="02070309020205020404" pitchFamily="49" charset="0"/>
                <a:cs typeface="Courier New" panose="02070309020205020404" pitchFamily="49" charset="0"/>
              </a:rPr>
              <a:t>git checkout </a:t>
            </a:r>
            <a:r>
              <a:rPr lang="en-US" sz="1400" dirty="0">
                <a:solidFill>
                  <a:schemeClr val="tx1"/>
                </a:solidFill>
                <a:latin typeface="Courier New" panose="02070309020205020404" pitchFamily="49" charset="0"/>
                <a:cs typeface="Courier New" panose="02070309020205020404" pitchFamily="49" charset="0"/>
              </a:rPr>
              <a:t>&lt;</a:t>
            </a:r>
            <a:r>
              <a:rPr lang="fr-BE" sz="1400" dirty="0" err="1">
                <a:solidFill>
                  <a:schemeClr val="tx1"/>
                </a:solidFill>
                <a:latin typeface="Courier New" panose="02070309020205020404" pitchFamily="49" charset="0"/>
                <a:cs typeface="Courier New" panose="02070309020205020404" pitchFamily="49" charset="0"/>
              </a:rPr>
              <a:t>branch_name</a:t>
            </a:r>
            <a:r>
              <a:rPr lang="en-US" sz="1400" dirty="0">
                <a:solidFill>
                  <a:schemeClr val="tx1"/>
                </a:solidFill>
                <a:latin typeface="Courier New" panose="02070309020205020404" pitchFamily="49" charset="0"/>
                <a:cs typeface="Courier New" panose="02070309020205020404" pitchFamily="49" charset="0"/>
              </a:rPr>
              <a:t>&gt; </a:t>
            </a:r>
            <a:r>
              <a:rPr lang="en-US" sz="1400" dirty="0"/>
              <a:t>lets you navigate between the branches created by the command </a:t>
            </a:r>
            <a:r>
              <a:rPr lang="en-US" sz="1400" dirty="0">
                <a:latin typeface="Courier New" panose="02070309020205020404" pitchFamily="49" charset="0"/>
                <a:cs typeface="Courier New" panose="02070309020205020404" pitchFamily="49" charset="0"/>
              </a:rPr>
              <a:t>git branch</a:t>
            </a:r>
          </a:p>
          <a:p>
            <a:r>
              <a:rPr lang="en-US" sz="1400" dirty="0">
                <a:cs typeface="Courier New" panose="02070309020205020404" pitchFamily="49" charset="0"/>
              </a:rPr>
              <a:t>You </a:t>
            </a:r>
            <a:r>
              <a:rPr lang="en-US" sz="1400" b="1" dirty="0">
                <a:solidFill>
                  <a:srgbClr val="FFC000"/>
                </a:solidFill>
                <a:cs typeface="Courier New" panose="02070309020205020404" pitchFamily="49" charset="0"/>
              </a:rPr>
              <a:t>can also create new branches </a:t>
            </a:r>
            <a:r>
              <a:rPr lang="en-US" sz="1400" dirty="0">
                <a:cs typeface="Courier New" panose="02070309020205020404" pitchFamily="49" charset="0"/>
              </a:rPr>
              <a:t>by typing </a:t>
            </a:r>
            <a:r>
              <a:rPr lang="en-US" sz="1400" dirty="0">
                <a:latin typeface="Courier New" panose="02070309020205020404" pitchFamily="49" charset="0"/>
                <a:cs typeface="Courier New" panose="02070309020205020404" pitchFamily="49" charset="0"/>
              </a:rPr>
              <a:t>git checkout </a:t>
            </a:r>
            <a:r>
              <a:rPr lang="en-US" sz="1400" dirty="0">
                <a:solidFill>
                  <a:srgbClr val="FFC000"/>
                </a:solidFill>
                <a:latin typeface="Courier New" panose="02070309020205020404" pitchFamily="49" charset="0"/>
                <a:cs typeface="Courier New" panose="02070309020205020404" pitchFamily="49" charset="0"/>
              </a:rPr>
              <a:t>–b</a:t>
            </a:r>
            <a:r>
              <a:rPr lang="en-US" sz="1400" dirty="0">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&lt;new_</a:t>
            </a:r>
            <a:r>
              <a:rPr lang="fr-BE" sz="1400" dirty="0" err="1">
                <a:solidFill>
                  <a:schemeClr val="tx1"/>
                </a:solidFill>
                <a:latin typeface="Courier New" panose="02070309020205020404" pitchFamily="49" charset="0"/>
                <a:cs typeface="Courier New" panose="02070309020205020404" pitchFamily="49" charset="0"/>
              </a:rPr>
              <a:t>branch</a:t>
            </a:r>
            <a:r>
              <a:rPr lang="en-US" sz="1400" dirty="0">
                <a:solidFill>
                  <a:schemeClr val="tx1"/>
                </a:solidFill>
                <a:latin typeface="Courier New" panose="02070309020205020404" pitchFamily="49" charset="0"/>
                <a:cs typeface="Courier New" panose="02070309020205020404" pitchFamily="49" charset="0"/>
              </a:rPr>
              <a:t>&gt;</a:t>
            </a:r>
          </a:p>
          <a:p>
            <a:r>
              <a:rPr lang="en-US" sz="1400" dirty="0">
                <a:cs typeface="Courier New" panose="02070309020205020404" pitchFamily="49" charset="0"/>
              </a:rPr>
              <a:t>In fact, git will create a new ref pointer.</a:t>
            </a:r>
          </a:p>
          <a:p>
            <a:endParaRPr lang="en-US" sz="16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940" y="3556245"/>
            <a:ext cx="6664676" cy="3185214"/>
          </a:xfrm>
          <a:prstGeom prst="rect">
            <a:avLst/>
          </a:prstGeom>
        </p:spPr>
      </p:pic>
      <p:sp>
        <p:nvSpPr>
          <p:cNvPr id="5" name="Down Arrow 4"/>
          <p:cNvSpPr/>
          <p:nvPr/>
        </p:nvSpPr>
        <p:spPr>
          <a:xfrm>
            <a:off x="9439836" y="5465729"/>
            <a:ext cx="322729" cy="573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856110" y="5621794"/>
            <a:ext cx="2123129" cy="276999"/>
          </a:xfrm>
          <a:prstGeom prst="rect">
            <a:avLst/>
          </a:prstGeom>
          <a:noFill/>
        </p:spPr>
        <p:txBody>
          <a:bodyPr wrap="square" rtlCol="0">
            <a:spAutoFit/>
          </a:bodyPr>
          <a:lstStyle/>
          <a:p>
            <a:r>
              <a:rPr lang="fr-BE" sz="1200" dirty="0"/>
              <a:t>The </a:t>
            </a:r>
            <a:r>
              <a:rPr lang="fr-BE" sz="1200" dirty="0" err="1">
                <a:latin typeface="Courier New" panose="02070309020205020404" pitchFamily="49" charset="0"/>
                <a:cs typeface="Courier New" panose="02070309020205020404" pitchFamily="49" charset="0"/>
              </a:rPr>
              <a:t>dev</a:t>
            </a:r>
            <a:r>
              <a:rPr lang="fr-BE" sz="1200" dirty="0"/>
              <a:t> pointer moves</a:t>
            </a:r>
            <a:endParaRPr lang="en-US" sz="1200" dirty="0"/>
          </a:p>
        </p:txBody>
      </p:sp>
    </p:spTree>
    <p:extLst>
      <p:ext uri="{BB962C8B-B14F-4D97-AF65-F5344CB8AC3E}">
        <p14:creationId xmlns:p14="http://schemas.microsoft.com/office/powerpoint/2010/main" val="135587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checkout (ideally)</a:t>
            </a:r>
          </a:p>
        </p:txBody>
      </p:sp>
      <p:sp>
        <p:nvSpPr>
          <p:cNvPr id="4" name="Content Placeholder 3">
            <a:extLst>
              <a:ext uri="{FF2B5EF4-FFF2-40B4-BE49-F238E27FC236}">
                <a16:creationId xmlns="" xmlns:a16="http://schemas.microsoft.com/office/drawing/2014/main" id="{5E08FFD0-21DC-427B-944B-7A37D4111E5A}"/>
              </a:ext>
            </a:extLst>
          </p:cNvPr>
          <p:cNvSpPr>
            <a:spLocks noGrp="1"/>
          </p:cNvSpPr>
          <p:nvPr>
            <p:ph idx="1"/>
          </p:nvPr>
        </p:nvSpPr>
        <p:spPr/>
        <p:txBody>
          <a:bodyPr>
            <a:normAutofit/>
          </a:bodyPr>
          <a:lstStyle/>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144" y="2316960"/>
            <a:ext cx="8087536" cy="3410902"/>
          </a:xfrm>
          <a:prstGeom prst="rect">
            <a:avLst/>
          </a:prstGeom>
        </p:spPr>
      </p:pic>
    </p:spTree>
    <p:extLst>
      <p:ext uri="{BB962C8B-B14F-4D97-AF65-F5344CB8AC3E}">
        <p14:creationId xmlns:p14="http://schemas.microsoft.com/office/powerpoint/2010/main" val="1771106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checkout (ideally)</a:t>
            </a:r>
          </a:p>
        </p:txBody>
      </p:sp>
      <p:sp>
        <p:nvSpPr>
          <p:cNvPr id="4" name="Content Placeholder 3">
            <a:extLst>
              <a:ext uri="{FF2B5EF4-FFF2-40B4-BE49-F238E27FC236}">
                <a16:creationId xmlns="" xmlns:a16="http://schemas.microsoft.com/office/drawing/2014/main" id="{5E08FFD0-21DC-427B-944B-7A37D4111E5A}"/>
              </a:ext>
            </a:extLst>
          </p:cNvPr>
          <p:cNvSpPr>
            <a:spLocks noGrp="1"/>
          </p:cNvSpPr>
          <p:nvPr>
            <p:ph idx="1"/>
          </p:nvPr>
        </p:nvSpPr>
        <p:spPr/>
        <p:txBody>
          <a:bodyPr>
            <a:normAutofit/>
          </a:bodyPr>
          <a:lstStyle/>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324" y="1476634"/>
            <a:ext cx="8481176" cy="5091554"/>
          </a:xfrm>
          <a:prstGeom prst="rect">
            <a:avLst/>
          </a:prstGeom>
        </p:spPr>
      </p:pic>
      <p:sp>
        <p:nvSpPr>
          <p:cNvPr id="7" name="Down Arrow 6"/>
          <p:cNvSpPr/>
          <p:nvPr/>
        </p:nvSpPr>
        <p:spPr>
          <a:xfrm>
            <a:off x="8713695" y="3887941"/>
            <a:ext cx="322729" cy="20232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merge</a:t>
            </a:r>
          </a:p>
        </p:txBody>
      </p:sp>
      <p:sp>
        <p:nvSpPr>
          <p:cNvPr id="3" name="Content Placeholder 2"/>
          <p:cNvSpPr>
            <a:spLocks noGrp="1"/>
          </p:cNvSpPr>
          <p:nvPr>
            <p:ph idx="1"/>
          </p:nvPr>
        </p:nvSpPr>
        <p:spPr/>
        <p:txBody>
          <a:bodyPr>
            <a:normAutofit/>
          </a:bodyPr>
          <a:lstStyle/>
          <a:p>
            <a:r>
              <a:rPr lang="en-GB" sz="1400" dirty="0">
                <a:latin typeface="Courier New" panose="02070309020205020404" pitchFamily="49" charset="0"/>
                <a:cs typeface="Courier New" panose="02070309020205020404" pitchFamily="49" charset="0"/>
              </a:rPr>
              <a:t>git merge </a:t>
            </a:r>
            <a:r>
              <a:rPr lang="en-GB" sz="1400" dirty="0"/>
              <a:t>will combine multiple sequences of commits into one unified history. </a:t>
            </a:r>
          </a:p>
          <a:p>
            <a:r>
              <a:rPr lang="en-GB" sz="1400" dirty="0"/>
              <a:t>It is used to combine two branches</a:t>
            </a:r>
            <a:endParaRPr lang="en-US" sz="1400" dirty="0"/>
          </a:p>
        </p:txBody>
      </p:sp>
      <p:pic>
        <p:nvPicPr>
          <p:cNvPr id="6" name="Content Placeholder 11" descr="A close up of a flower&#10;&#10;Description automatically generated">
            <a:extLst>
              <a:ext uri="{FF2B5EF4-FFF2-40B4-BE49-F238E27FC236}">
                <a16:creationId xmlns="" xmlns:a16="http://schemas.microsoft.com/office/drawing/2014/main" id="{FE35376F-1BCA-4A89-99AF-F419F92B9078}"/>
              </a:ext>
            </a:extLst>
          </p:cNvPr>
          <p:cNvPicPr>
            <a:picLocks noChangeAspect="1"/>
          </p:cNvPicPr>
          <p:nvPr/>
        </p:nvPicPr>
        <p:blipFill>
          <a:blip r:embed="rId2"/>
          <a:stretch>
            <a:fillRect/>
          </a:stretch>
        </p:blipFill>
        <p:spPr>
          <a:xfrm>
            <a:off x="5193135" y="2951233"/>
            <a:ext cx="3707553" cy="3280952"/>
          </a:xfrm>
          <a:prstGeom prst="rect">
            <a:avLst/>
          </a:prstGeom>
        </p:spPr>
      </p:pic>
      <p:sp>
        <p:nvSpPr>
          <p:cNvPr id="7" name="TextBox 6">
            <a:extLst>
              <a:ext uri="{FF2B5EF4-FFF2-40B4-BE49-F238E27FC236}">
                <a16:creationId xmlns="" xmlns:a16="http://schemas.microsoft.com/office/drawing/2014/main" id="{74CB9F00-D4BC-46EF-91B5-75FDBA3CFC8B}"/>
              </a:ext>
            </a:extLst>
          </p:cNvPr>
          <p:cNvSpPr txBox="1"/>
          <p:nvPr/>
        </p:nvSpPr>
        <p:spPr>
          <a:xfrm>
            <a:off x="3299959" y="6232185"/>
            <a:ext cx="7493903" cy="338554"/>
          </a:xfrm>
          <a:prstGeom prst="rect">
            <a:avLst/>
          </a:prstGeom>
          <a:noFill/>
        </p:spPr>
        <p:txBody>
          <a:bodyPr wrap="square" rtlCol="0">
            <a:spAutoFit/>
          </a:bodyPr>
          <a:lstStyle/>
          <a:p>
            <a:r>
              <a:rPr lang="en-US" sz="1600" dirty="0"/>
              <a:t>Image source : </a:t>
            </a:r>
            <a:r>
              <a:rPr lang="en-US" sz="1600" dirty="0">
                <a:hlinkClick r:id="rId3"/>
              </a:rPr>
              <a:t>https://nvie.com/posts/a-successful-git-branching-model/</a:t>
            </a:r>
            <a:endParaRPr lang="en-US" sz="1600" dirty="0"/>
          </a:p>
        </p:txBody>
      </p:sp>
      <p:sp>
        <p:nvSpPr>
          <p:cNvPr id="4" name="Oval 3"/>
          <p:cNvSpPr/>
          <p:nvPr/>
        </p:nvSpPr>
        <p:spPr>
          <a:xfrm>
            <a:off x="5606473" y="5763492"/>
            <a:ext cx="1440437" cy="29556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273278" y="5807263"/>
            <a:ext cx="1440437" cy="3649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8" idx="6"/>
          </p:cNvCxnSpPr>
          <p:nvPr/>
        </p:nvCxnSpPr>
        <p:spPr>
          <a:xfrm flipH="1">
            <a:off x="8713715" y="4695848"/>
            <a:ext cx="493647" cy="12938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200225" y="5893294"/>
            <a:ext cx="419454" cy="3062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207362" y="2879966"/>
            <a:ext cx="2190586" cy="1815882"/>
          </a:xfrm>
          <a:prstGeom prst="rect">
            <a:avLst/>
          </a:prstGeom>
          <a:noFill/>
          <a:ln>
            <a:solidFill>
              <a:srgbClr val="FF0000"/>
            </a:solidFill>
          </a:ln>
        </p:spPr>
        <p:txBody>
          <a:bodyPr wrap="square" rtlCol="0">
            <a:spAutoFit/>
          </a:bodyPr>
          <a:lstStyle/>
          <a:p>
            <a:r>
              <a:rPr lang="fr-BE" sz="1400" b="1" dirty="0" err="1"/>
              <a:t>Fast</a:t>
            </a:r>
            <a:r>
              <a:rPr lang="fr-BE" sz="1400" b="1" dirty="0"/>
              <a:t> </a:t>
            </a:r>
            <a:r>
              <a:rPr lang="fr-BE" sz="1400" b="1" dirty="0" err="1"/>
              <a:t>Forward</a:t>
            </a:r>
            <a:r>
              <a:rPr lang="fr-BE" sz="1400" b="1" dirty="0"/>
              <a:t> </a:t>
            </a:r>
            <a:r>
              <a:rPr lang="fr-BE" sz="1400" b="1" dirty="0" err="1"/>
              <a:t>Merge</a:t>
            </a:r>
            <a:endParaRPr lang="fr-BE" sz="1400" b="1" dirty="0"/>
          </a:p>
          <a:p>
            <a:endParaRPr lang="fr-BE" sz="1400" dirty="0"/>
          </a:p>
          <a:p>
            <a:r>
              <a:rPr lang="fr-BE" sz="1400" dirty="0"/>
              <a:t>It </a:t>
            </a:r>
            <a:r>
              <a:rPr lang="fr-BE" sz="1400" dirty="0" err="1"/>
              <a:t>will</a:t>
            </a:r>
            <a:r>
              <a:rPr lang="fr-BE" sz="1400" dirty="0"/>
              <a:t> </a:t>
            </a:r>
            <a:r>
              <a:rPr lang="fr-BE" sz="1400" b="1" dirty="0" err="1"/>
              <a:t>integrate</a:t>
            </a:r>
            <a:r>
              <a:rPr lang="fr-BE" sz="1400" b="1" dirty="0"/>
              <a:t> the </a:t>
            </a:r>
            <a:r>
              <a:rPr lang="fr-BE" sz="1400" b="1" dirty="0" err="1"/>
              <a:t>commits</a:t>
            </a:r>
            <a:r>
              <a:rPr lang="fr-BE" sz="1400" dirty="0"/>
              <a:t> </a:t>
            </a:r>
            <a:r>
              <a:rPr lang="fr-BE" sz="1400" dirty="0" err="1"/>
              <a:t>from</a:t>
            </a:r>
            <a:r>
              <a:rPr lang="fr-BE" sz="1400" dirty="0"/>
              <a:t> the </a:t>
            </a:r>
            <a:r>
              <a:rPr lang="fr-BE" sz="1400" dirty="0" err="1"/>
              <a:t>specified</a:t>
            </a:r>
            <a:r>
              <a:rPr lang="fr-BE" sz="1400" dirty="0"/>
              <a:t> </a:t>
            </a:r>
            <a:r>
              <a:rPr lang="fr-BE" sz="1400" dirty="0" err="1"/>
              <a:t>branch</a:t>
            </a:r>
            <a:r>
              <a:rPr lang="fr-BE" sz="1400" dirty="0"/>
              <a:t> </a:t>
            </a:r>
            <a:r>
              <a:rPr lang="fr-BE" sz="1400" b="1" dirty="0" err="1"/>
              <a:t>into</a:t>
            </a:r>
            <a:r>
              <a:rPr lang="fr-BE" sz="1400" b="1" dirty="0"/>
              <a:t> the </a:t>
            </a:r>
            <a:r>
              <a:rPr lang="fr-BE" sz="1400" b="1" dirty="0" err="1"/>
              <a:t>current</a:t>
            </a:r>
            <a:r>
              <a:rPr lang="fr-BE" sz="1400" b="1" dirty="0"/>
              <a:t> </a:t>
            </a:r>
            <a:r>
              <a:rPr lang="fr-BE" sz="1400" b="1" dirty="0" err="1"/>
              <a:t>branch</a:t>
            </a:r>
            <a:r>
              <a:rPr lang="fr-BE" sz="1400" dirty="0"/>
              <a:t>.</a:t>
            </a:r>
          </a:p>
          <a:p>
            <a:endParaRPr lang="fr-BE" sz="1400" dirty="0"/>
          </a:p>
          <a:p>
            <a:r>
              <a:rPr lang="fr-BE" sz="1400" b="1" dirty="0">
                <a:solidFill>
                  <a:srgbClr val="FF0000"/>
                </a:solidFill>
              </a:rPr>
              <a:t>Option by default</a:t>
            </a:r>
          </a:p>
        </p:txBody>
      </p:sp>
      <p:sp>
        <p:nvSpPr>
          <p:cNvPr id="16" name="TextBox 15"/>
          <p:cNvSpPr txBox="1"/>
          <p:nvPr/>
        </p:nvSpPr>
        <p:spPr>
          <a:xfrm>
            <a:off x="2553690" y="3000194"/>
            <a:ext cx="2636658" cy="2893100"/>
          </a:xfrm>
          <a:prstGeom prst="rect">
            <a:avLst/>
          </a:prstGeom>
          <a:noFill/>
          <a:ln>
            <a:solidFill>
              <a:srgbClr val="00B050"/>
            </a:solidFill>
          </a:ln>
        </p:spPr>
        <p:txBody>
          <a:bodyPr wrap="square" rtlCol="0">
            <a:spAutoFit/>
          </a:bodyPr>
          <a:lstStyle/>
          <a:p>
            <a:r>
              <a:rPr lang="fr-BE" sz="1400" b="1" dirty="0"/>
              <a:t>Non </a:t>
            </a:r>
            <a:r>
              <a:rPr lang="fr-BE" sz="1400" b="1" dirty="0" err="1"/>
              <a:t>Fast</a:t>
            </a:r>
            <a:r>
              <a:rPr lang="fr-BE" sz="1400" b="1" dirty="0"/>
              <a:t> </a:t>
            </a:r>
            <a:r>
              <a:rPr lang="fr-BE" sz="1400" b="1" dirty="0" err="1"/>
              <a:t>Forward</a:t>
            </a:r>
            <a:r>
              <a:rPr lang="fr-BE" sz="1400" b="1" dirty="0"/>
              <a:t> </a:t>
            </a:r>
            <a:r>
              <a:rPr lang="fr-BE" sz="1400" b="1" dirty="0" err="1"/>
              <a:t>Merge</a:t>
            </a:r>
            <a:endParaRPr lang="fr-BE" sz="1400" b="1" dirty="0"/>
          </a:p>
          <a:p>
            <a:endParaRPr lang="fr-BE" sz="1400" dirty="0"/>
          </a:p>
          <a:p>
            <a:r>
              <a:rPr lang="en-GB" sz="1400" dirty="0"/>
              <a:t>It merges the specified branch into the current branch, but </a:t>
            </a:r>
            <a:r>
              <a:rPr lang="en-GB" sz="1400" b="1" dirty="0"/>
              <a:t>always performs </a:t>
            </a:r>
            <a:r>
              <a:rPr lang="en-GB" sz="1400" dirty="0"/>
              <a:t>a merge </a:t>
            </a:r>
            <a:r>
              <a:rPr lang="en-GB" sz="1400" b="1" dirty="0"/>
              <a:t>commit</a:t>
            </a:r>
            <a:r>
              <a:rPr lang="en-GB" sz="1400" dirty="0"/>
              <a:t>.</a:t>
            </a:r>
          </a:p>
          <a:p>
            <a:endParaRPr lang="en-GB" sz="1400" dirty="0"/>
          </a:p>
          <a:p>
            <a:r>
              <a:rPr lang="fr-BE" sz="1400" dirty="0"/>
              <a:t>Use </a:t>
            </a:r>
            <a:r>
              <a:rPr lang="fr-BE" sz="1400" dirty="0" err="1"/>
              <a:t>this</a:t>
            </a:r>
            <a:r>
              <a:rPr lang="fr-BE" sz="1400" dirty="0"/>
              <a:t> option if </a:t>
            </a:r>
            <a:r>
              <a:rPr lang="fr-BE" sz="1400" dirty="0" err="1"/>
              <a:t>you</a:t>
            </a:r>
            <a:r>
              <a:rPr lang="fr-BE" sz="1400" dirty="0"/>
              <a:t> </a:t>
            </a:r>
            <a:r>
              <a:rPr lang="fr-BE" sz="1400" dirty="0" err="1"/>
              <a:t>want</a:t>
            </a:r>
            <a:r>
              <a:rPr lang="fr-BE" sz="1400" dirty="0"/>
              <a:t> to </a:t>
            </a:r>
            <a:r>
              <a:rPr lang="fr-BE" sz="1400" dirty="0" err="1"/>
              <a:t>keep</a:t>
            </a:r>
            <a:r>
              <a:rPr lang="fr-BE" sz="1400" dirty="0"/>
              <a:t> a certain </a:t>
            </a:r>
            <a:r>
              <a:rPr lang="fr-BE" sz="1400" dirty="0" err="1"/>
              <a:t>topology</a:t>
            </a:r>
            <a:r>
              <a:rPr lang="fr-BE" sz="1400" dirty="0"/>
              <a:t> : </a:t>
            </a:r>
            <a:r>
              <a:rPr lang="fr-BE" sz="1400" dirty="0" err="1"/>
              <a:t>it</a:t>
            </a:r>
            <a:r>
              <a:rPr lang="fr-BE" sz="1400" dirty="0"/>
              <a:t> </a:t>
            </a:r>
            <a:r>
              <a:rPr lang="en-GB" sz="1400" dirty="0"/>
              <a:t>helps creating a more readable history.</a:t>
            </a:r>
          </a:p>
          <a:p>
            <a:endParaRPr lang="en-GB" sz="1400" dirty="0"/>
          </a:p>
          <a:p>
            <a:r>
              <a:rPr lang="en-GB" sz="1400" b="1" dirty="0">
                <a:solidFill>
                  <a:srgbClr val="00B050"/>
                </a:solidFill>
              </a:rPr>
              <a:t>Recommended</a:t>
            </a:r>
            <a:endParaRPr lang="en-US" sz="1400" b="1" dirty="0">
              <a:solidFill>
                <a:srgbClr val="00B050"/>
              </a:solidFill>
            </a:endParaRPr>
          </a:p>
        </p:txBody>
      </p:sp>
      <p:sp>
        <p:nvSpPr>
          <p:cNvPr id="21" name="Oval 20"/>
          <p:cNvSpPr/>
          <p:nvPr/>
        </p:nvSpPr>
        <p:spPr>
          <a:xfrm>
            <a:off x="6361478" y="5162337"/>
            <a:ext cx="500986" cy="47646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15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3423141"/>
            <a:ext cx="8800618" cy="1525586"/>
          </a:xfrm>
          <a:prstGeom prst="rect">
            <a:avLst/>
          </a:prstGeo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merge </a:t>
            </a:r>
            <a:r>
              <a:rPr lang="en-US" dirty="0" smtClean="0"/>
              <a:t>(Remark 1)</a:t>
            </a:r>
            <a:endParaRPr lang="en-US" dirty="0"/>
          </a:p>
        </p:txBody>
      </p:sp>
      <p:sp>
        <p:nvSpPr>
          <p:cNvPr id="3" name="Content Placeholder 2"/>
          <p:cNvSpPr>
            <a:spLocks noGrp="1"/>
          </p:cNvSpPr>
          <p:nvPr>
            <p:ph idx="1"/>
          </p:nvPr>
        </p:nvSpPr>
        <p:spPr>
          <a:xfrm>
            <a:off x="2568722" y="2168324"/>
            <a:ext cx="8915400" cy="3777622"/>
          </a:xfrm>
        </p:spPr>
        <p:txBody>
          <a:bodyPr>
            <a:normAutofit/>
          </a:bodyPr>
          <a:lstStyle/>
          <a:p>
            <a:r>
              <a:rPr lang="en-GB" sz="1400" dirty="0">
                <a:cs typeface="Courier New" panose="02070309020205020404" pitchFamily="49" charset="0"/>
              </a:rPr>
              <a:t>When doing </a:t>
            </a:r>
            <a:r>
              <a:rPr lang="en-GB" sz="1400" dirty="0">
                <a:latin typeface="Courier New" panose="02070309020205020404" pitchFamily="49" charset="0"/>
                <a:cs typeface="Courier New" panose="02070309020205020404" pitchFamily="49" charset="0"/>
              </a:rPr>
              <a:t>git merge, </a:t>
            </a:r>
            <a:r>
              <a:rPr lang="en-GB" sz="1400" dirty="0"/>
              <a:t>only the </a:t>
            </a:r>
            <a:r>
              <a:rPr lang="en-GB" sz="1400" b="1" dirty="0">
                <a:solidFill>
                  <a:srgbClr val="FFC000"/>
                </a:solidFill>
              </a:rPr>
              <a:t>current branch pointer </a:t>
            </a:r>
            <a:r>
              <a:rPr lang="en-GB" sz="1400" dirty="0"/>
              <a:t>will move.</a:t>
            </a:r>
            <a:endParaRPr lang="en-US" sz="1400" dirty="0"/>
          </a:p>
        </p:txBody>
      </p:sp>
      <p:sp>
        <p:nvSpPr>
          <p:cNvPr id="14" name="TextBox 13">
            <a:extLst>
              <a:ext uri="{FF2B5EF4-FFF2-40B4-BE49-F238E27FC236}">
                <a16:creationId xmlns="" xmlns:a16="http://schemas.microsoft.com/office/drawing/2014/main" id="{A854E0BF-3483-4B79-B1C1-BD2D1FB5BA4F}"/>
              </a:ext>
            </a:extLst>
          </p:cNvPr>
          <p:cNvSpPr txBox="1"/>
          <p:nvPr/>
        </p:nvSpPr>
        <p:spPr>
          <a:xfrm>
            <a:off x="3169704" y="5576614"/>
            <a:ext cx="6963384" cy="738664"/>
          </a:xfrm>
          <a:prstGeom prst="rect">
            <a:avLst/>
          </a:prstGeom>
          <a:noFill/>
          <a:ln>
            <a:solidFill>
              <a:srgbClr val="00B050"/>
            </a:solidFill>
          </a:ln>
        </p:spPr>
        <p:txBody>
          <a:bodyPr wrap="square" rtlCol="0">
            <a:spAutoFit/>
          </a:bodyPr>
          <a:lstStyle/>
          <a:p>
            <a:r>
              <a:rPr lang="fr-BE" sz="1400" dirty="0"/>
              <a:t>In </a:t>
            </a:r>
            <a:r>
              <a:rPr lang="fr-BE" sz="1400" dirty="0" err="1"/>
              <a:t>our</a:t>
            </a:r>
            <a:r>
              <a:rPr lang="fr-BE" sz="1400" dirty="0"/>
              <a:t> case, </a:t>
            </a:r>
            <a:r>
              <a:rPr lang="fr-BE" sz="1400" dirty="0" err="1"/>
              <a:t>we</a:t>
            </a:r>
            <a:r>
              <a:rPr lang="fr-BE" sz="1400" dirty="0"/>
              <a:t> switch to </a:t>
            </a:r>
            <a:r>
              <a:rPr lang="fr-BE" sz="1400" b="1" dirty="0">
                <a:latin typeface="Courier New" panose="02070309020205020404" pitchFamily="49" charset="0"/>
                <a:cs typeface="Courier New" panose="02070309020205020404" pitchFamily="49" charset="0"/>
              </a:rPr>
              <a:t>dev</a:t>
            </a:r>
            <a:r>
              <a:rPr lang="fr-BE" sz="1400" dirty="0"/>
              <a:t> local </a:t>
            </a:r>
            <a:r>
              <a:rPr lang="fr-BE" sz="1400" dirty="0" err="1"/>
              <a:t>branch</a:t>
            </a:r>
            <a:r>
              <a:rPr lang="fr-BE" sz="1400" dirty="0"/>
              <a:t> </a:t>
            </a:r>
            <a:r>
              <a:rPr lang="fr-BE" sz="1400" dirty="0" err="1"/>
              <a:t>before</a:t>
            </a:r>
            <a:r>
              <a:rPr lang="fr-BE" sz="1400" dirty="0"/>
              <a:t> </a:t>
            </a:r>
            <a:r>
              <a:rPr lang="fr-BE" sz="1400" dirty="0" err="1"/>
              <a:t>merging</a:t>
            </a:r>
            <a:r>
              <a:rPr lang="fr-BE" sz="1400" dirty="0"/>
              <a:t> </a:t>
            </a:r>
            <a:r>
              <a:rPr lang="fr-BE" sz="1400" dirty="0" err="1"/>
              <a:t>it</a:t>
            </a:r>
            <a:r>
              <a:rPr lang="fr-BE" sz="1400" dirty="0"/>
              <a:t> </a:t>
            </a:r>
            <a:r>
              <a:rPr lang="fr-BE" sz="1400" dirty="0" err="1"/>
              <a:t>with</a:t>
            </a:r>
            <a:r>
              <a:rPr lang="fr-BE" sz="1400" dirty="0"/>
              <a:t> </a:t>
            </a:r>
            <a:r>
              <a:rPr lang="fr-BE" sz="1400" b="1" dirty="0" err="1">
                <a:latin typeface="Courier New" panose="02070309020205020404" pitchFamily="49" charset="0"/>
                <a:cs typeface="Courier New" panose="02070309020205020404" pitchFamily="49" charset="0"/>
              </a:rPr>
              <a:t>feature</a:t>
            </a:r>
            <a:r>
              <a:rPr lang="fr-BE" sz="1400" dirty="0"/>
              <a:t> :</a:t>
            </a:r>
          </a:p>
          <a:p>
            <a:endParaRPr lang="fr-BE" sz="1400" dirty="0"/>
          </a:p>
          <a:p>
            <a:r>
              <a:rPr lang="fr-BE" sz="1400" dirty="0" err="1"/>
              <a:t>Only</a:t>
            </a:r>
            <a:r>
              <a:rPr lang="fr-BE" sz="1400" dirty="0"/>
              <a:t> </a:t>
            </a:r>
            <a:r>
              <a:rPr lang="fr-BE" sz="1400" dirty="0">
                <a:latin typeface="Courier New" panose="02070309020205020404" pitchFamily="49" charset="0"/>
                <a:cs typeface="Courier New" panose="02070309020205020404" pitchFamily="49" charset="0"/>
              </a:rPr>
              <a:t>dev</a:t>
            </a:r>
            <a:r>
              <a:rPr lang="fr-BE" sz="1400" dirty="0"/>
              <a:t> pointer </a:t>
            </a:r>
            <a:r>
              <a:rPr lang="fr-BE" sz="1400" dirty="0" err="1"/>
              <a:t>will</a:t>
            </a:r>
            <a:r>
              <a:rPr lang="fr-BE" sz="1400" dirty="0"/>
              <a:t> move</a:t>
            </a:r>
          </a:p>
        </p:txBody>
      </p:sp>
      <p:sp>
        <p:nvSpPr>
          <p:cNvPr id="6" name="Arrow: Pentagon 19">
            <a:extLst>
              <a:ext uri="{FF2B5EF4-FFF2-40B4-BE49-F238E27FC236}">
                <a16:creationId xmlns="" xmlns:a16="http://schemas.microsoft.com/office/drawing/2014/main" id="{AB1DE6F1-9C25-4CD4-81C8-2E23880EE284}"/>
              </a:ext>
            </a:extLst>
          </p:cNvPr>
          <p:cNvSpPr/>
          <p:nvPr/>
        </p:nvSpPr>
        <p:spPr>
          <a:xfrm rot="5400000">
            <a:off x="5814220" y="4526930"/>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7" name="Arrow: Pentagon 19">
            <a:extLst>
              <a:ext uri="{FF2B5EF4-FFF2-40B4-BE49-F238E27FC236}">
                <a16:creationId xmlns="" xmlns:a16="http://schemas.microsoft.com/office/drawing/2014/main" id="{AB1DE6F1-9C25-4CD4-81C8-2E23880EE284}"/>
              </a:ext>
            </a:extLst>
          </p:cNvPr>
          <p:cNvSpPr/>
          <p:nvPr/>
        </p:nvSpPr>
        <p:spPr>
          <a:xfrm rot="5400000">
            <a:off x="4399729" y="3868211"/>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8" name="Arrow: Pentagon 19">
            <a:extLst>
              <a:ext uri="{FF2B5EF4-FFF2-40B4-BE49-F238E27FC236}">
                <a16:creationId xmlns="" xmlns:a16="http://schemas.microsoft.com/office/drawing/2014/main" id="{AB1DE6F1-9C25-4CD4-81C8-2E23880EE284}"/>
              </a:ext>
            </a:extLst>
          </p:cNvPr>
          <p:cNvSpPr/>
          <p:nvPr/>
        </p:nvSpPr>
        <p:spPr>
          <a:xfrm rot="5400000">
            <a:off x="11021511" y="3868211"/>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9" name="Arrow: Pentagon 19">
            <a:extLst>
              <a:ext uri="{FF2B5EF4-FFF2-40B4-BE49-F238E27FC236}">
                <a16:creationId xmlns="" xmlns:a16="http://schemas.microsoft.com/office/drawing/2014/main" id="{AB1DE6F1-9C25-4CD4-81C8-2E23880EE284}"/>
              </a:ext>
            </a:extLst>
          </p:cNvPr>
          <p:cNvSpPr/>
          <p:nvPr/>
        </p:nvSpPr>
        <p:spPr>
          <a:xfrm rot="5400000">
            <a:off x="10370980" y="4521562"/>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0" name="Arrow: Pentagon 19">
            <a:extLst>
              <a:ext uri="{FF2B5EF4-FFF2-40B4-BE49-F238E27FC236}">
                <a16:creationId xmlns="" xmlns:a16="http://schemas.microsoft.com/office/drawing/2014/main" id="{AB1DE6F1-9C25-4CD4-81C8-2E23880EE284}"/>
              </a:ext>
            </a:extLst>
          </p:cNvPr>
          <p:cNvSpPr/>
          <p:nvPr/>
        </p:nvSpPr>
        <p:spPr>
          <a:xfrm rot="5400000">
            <a:off x="8961063" y="3864016"/>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1" name="Down Arrow 10"/>
          <p:cNvSpPr/>
          <p:nvPr/>
        </p:nvSpPr>
        <p:spPr>
          <a:xfrm rot="16200000">
            <a:off x="9927107" y="3214316"/>
            <a:ext cx="231990" cy="1444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A854E0BF-3483-4B79-B1C1-BD2D1FB5BA4F}"/>
              </a:ext>
            </a:extLst>
          </p:cNvPr>
          <p:cNvSpPr txBox="1"/>
          <p:nvPr/>
        </p:nvSpPr>
        <p:spPr>
          <a:xfrm>
            <a:off x="7655899" y="2785868"/>
            <a:ext cx="3733931" cy="307777"/>
          </a:xfrm>
          <a:prstGeom prst="rect">
            <a:avLst/>
          </a:prstGeom>
          <a:noFill/>
          <a:ln>
            <a:solidFill>
              <a:srgbClr val="00B050"/>
            </a:solidFill>
          </a:ln>
        </p:spPr>
        <p:txBody>
          <a:bodyPr wrap="square" rtlCol="0">
            <a:spAutoFit/>
          </a:bodyPr>
          <a:lstStyle/>
          <a:p>
            <a:r>
              <a:rPr lang="fr-BE" sz="1400" dirty="0">
                <a:latin typeface="Courier New" panose="02070309020205020404" pitchFamily="49" charset="0"/>
                <a:cs typeface="Courier New" panose="02070309020205020404" pitchFamily="49" charset="0"/>
              </a:rPr>
              <a:t>g</a:t>
            </a:r>
            <a:r>
              <a:rPr lang="fr-BE" sz="1400" dirty="0" smtClean="0">
                <a:latin typeface="Courier New" panose="02070309020205020404" pitchFamily="49" charset="0"/>
                <a:cs typeface="Courier New" panose="02070309020205020404" pitchFamily="49" charset="0"/>
              </a:rPr>
              <a:t>it </a:t>
            </a:r>
            <a:r>
              <a:rPr lang="fr-BE" sz="1400" dirty="0" err="1" smtClean="0">
                <a:latin typeface="Courier New" panose="02070309020205020404" pitchFamily="49" charset="0"/>
                <a:cs typeface="Courier New" panose="02070309020205020404" pitchFamily="49" charset="0"/>
              </a:rPr>
              <a:t>merge</a:t>
            </a:r>
            <a:r>
              <a:rPr lang="fr-BE" sz="1400" dirty="0" smtClean="0">
                <a:latin typeface="Courier New" panose="02070309020205020404" pitchFamily="49" charset="0"/>
                <a:cs typeface="Courier New" panose="02070309020205020404" pitchFamily="49" charset="0"/>
              </a:rPr>
              <a:t> </a:t>
            </a:r>
            <a:r>
              <a:rPr lang="fr-BE" sz="1400" dirty="0" err="1" smtClean="0">
                <a:latin typeface="Courier New" panose="02070309020205020404" pitchFamily="49" charset="0"/>
                <a:cs typeface="Courier New" panose="02070309020205020404" pitchFamily="49" charset="0"/>
              </a:rPr>
              <a:t>feature</a:t>
            </a:r>
            <a:r>
              <a:rPr lang="fr-BE" sz="1400" dirty="0" smtClean="0">
                <a:latin typeface="Courier New" panose="02070309020205020404" pitchFamily="49" charset="0"/>
                <a:cs typeface="Courier New" panose="02070309020205020404" pitchFamily="49" charset="0"/>
              </a:rPr>
              <a:t> –no-</a:t>
            </a:r>
            <a:r>
              <a:rPr lang="fr-BE" sz="1400" dirty="0" err="1" smtClean="0">
                <a:latin typeface="Courier New" panose="02070309020205020404" pitchFamily="49" charset="0"/>
                <a:cs typeface="Courier New" panose="02070309020205020404" pitchFamily="49" charset="0"/>
              </a:rPr>
              <a:t>ff</a:t>
            </a:r>
            <a:r>
              <a:rPr lang="fr-BE" sz="1400" dirty="0" smtClean="0">
                <a:latin typeface="Courier New" panose="02070309020205020404" pitchFamily="49" charset="0"/>
                <a:cs typeface="Courier New" panose="02070309020205020404" pitchFamily="49" charset="0"/>
              </a:rPr>
              <a:t> –</a:t>
            </a:r>
            <a:r>
              <a:rPr lang="fr-BE" sz="1400" dirty="0" err="1" smtClean="0">
                <a:latin typeface="Courier New" panose="02070309020205020404" pitchFamily="49" charset="0"/>
                <a:cs typeface="Courier New" panose="02070309020205020404" pitchFamily="49" charset="0"/>
              </a:rPr>
              <a:t>no-edit</a:t>
            </a:r>
            <a:endParaRPr lang="fr-BE"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5367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merge </a:t>
            </a:r>
            <a:r>
              <a:rPr lang="en-US" dirty="0" smtClean="0"/>
              <a:t>(Remark 2)</a:t>
            </a:r>
            <a:endParaRPr lang="en-US" dirty="0"/>
          </a:p>
        </p:txBody>
      </p:sp>
      <p:sp>
        <p:nvSpPr>
          <p:cNvPr id="3" name="Content Placeholder 2"/>
          <p:cNvSpPr>
            <a:spLocks noGrp="1"/>
          </p:cNvSpPr>
          <p:nvPr>
            <p:ph idx="1"/>
          </p:nvPr>
        </p:nvSpPr>
        <p:spPr/>
        <p:txBody>
          <a:bodyPr>
            <a:normAutofit/>
          </a:bodyPr>
          <a:lstStyle/>
          <a:p>
            <a:r>
              <a:rPr lang="en-GB" sz="1400" dirty="0">
                <a:latin typeface="+mj-lt"/>
                <a:cs typeface="Courier New" panose="02070309020205020404" pitchFamily="49" charset="0"/>
              </a:rPr>
              <a:t>To “</a:t>
            </a:r>
            <a:r>
              <a:rPr lang="en-GB" sz="1400" b="1" dirty="0">
                <a:solidFill>
                  <a:srgbClr val="FFC000"/>
                </a:solidFill>
                <a:latin typeface="+mj-lt"/>
                <a:cs typeface="Courier New" panose="02070309020205020404" pitchFamily="49" charset="0"/>
              </a:rPr>
              <a:t>separate</a:t>
            </a:r>
            <a:r>
              <a:rPr lang="en-GB" sz="1400" dirty="0">
                <a:latin typeface="+mj-lt"/>
                <a:cs typeface="Courier New" panose="02070309020205020404" pitchFamily="49" charset="0"/>
              </a:rPr>
              <a:t>” each merge, after having merged with feature branch :</a:t>
            </a:r>
          </a:p>
          <a:p>
            <a:pPr lvl="1">
              <a:buFont typeface="Wingdings" panose="05000000000000000000" pitchFamily="2" charset="2"/>
              <a:buChar char="v"/>
            </a:pPr>
            <a:r>
              <a:rPr lang="en-GB" sz="1400" dirty="0">
                <a:latin typeface="+mj-lt"/>
                <a:cs typeface="Courier New" panose="02070309020205020404" pitchFamily="49" charset="0"/>
              </a:rPr>
              <a:t>Delete feature branch : </a:t>
            </a:r>
            <a:r>
              <a:rPr lang="en-GB" sz="1400" dirty="0">
                <a:latin typeface="Courier New" panose="02070309020205020404" pitchFamily="49" charset="0"/>
                <a:cs typeface="Courier New" panose="02070309020205020404" pitchFamily="49" charset="0"/>
              </a:rPr>
              <a:t>git branch –d feature</a:t>
            </a:r>
          </a:p>
          <a:p>
            <a:pPr lvl="1">
              <a:buFont typeface="Wingdings" panose="05000000000000000000" pitchFamily="2" charset="2"/>
              <a:buChar char="v"/>
            </a:pPr>
            <a:r>
              <a:rPr lang="en-GB" sz="1400" b="1" dirty="0">
                <a:solidFill>
                  <a:srgbClr val="FAD780"/>
                </a:solidFill>
                <a:latin typeface="+mj-lt"/>
                <a:cs typeface="Courier New" panose="02070309020205020404" pitchFamily="49" charset="0"/>
              </a:rPr>
              <a:t>Recreate it </a:t>
            </a:r>
            <a:r>
              <a:rPr lang="en-GB" sz="1400" dirty="0">
                <a:latin typeface="+mj-lt"/>
                <a:cs typeface="Courier New" panose="02070309020205020404" pitchFamily="49" charset="0"/>
              </a:rPr>
              <a:t>(like this, its pointer will be at the same commit than dev) : </a:t>
            </a:r>
            <a:r>
              <a:rPr lang="en-GB" sz="1400" dirty="0">
                <a:latin typeface="Courier New" panose="02070309020205020404" pitchFamily="49" charset="0"/>
                <a:cs typeface="Courier New" panose="02070309020205020404" pitchFamily="49" charset="0"/>
              </a:rPr>
              <a:t>git checkout –b feature</a:t>
            </a:r>
          </a:p>
          <a:p>
            <a:pPr lvl="1">
              <a:buFont typeface="Wingdings" panose="05000000000000000000" pitchFamily="2" charset="2"/>
              <a:buChar char="v"/>
            </a:pPr>
            <a:r>
              <a:rPr lang="en-GB" sz="1400" dirty="0">
                <a:latin typeface="+mj-lt"/>
                <a:cs typeface="Courier New" panose="02070309020205020404" pitchFamily="49" charset="0"/>
              </a:rPr>
              <a:t>Do your commits as usual and merge into </a:t>
            </a:r>
            <a:r>
              <a:rPr lang="en-GB" sz="1400" dirty="0">
                <a:latin typeface="Courier New" panose="02070309020205020404" pitchFamily="49" charset="0"/>
                <a:cs typeface="Courier New" panose="02070309020205020404" pitchFamily="49" charset="0"/>
              </a:rPr>
              <a:t>dev</a:t>
            </a:r>
            <a:endParaRPr lang="en-US" sz="1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944" y="4135700"/>
            <a:ext cx="8149936" cy="1775522"/>
          </a:xfrm>
          <a:prstGeom prst="rect">
            <a:avLst/>
          </a:prstGeom>
        </p:spPr>
      </p:pic>
      <p:sp>
        <p:nvSpPr>
          <p:cNvPr id="5" name="TextBox 4">
            <a:extLst>
              <a:ext uri="{FF2B5EF4-FFF2-40B4-BE49-F238E27FC236}">
                <a16:creationId xmlns="" xmlns:a16="http://schemas.microsoft.com/office/drawing/2014/main" id="{A854E0BF-3483-4B79-B1C1-BD2D1FB5BA4F}"/>
              </a:ext>
            </a:extLst>
          </p:cNvPr>
          <p:cNvSpPr txBox="1"/>
          <p:nvPr/>
        </p:nvSpPr>
        <p:spPr>
          <a:xfrm>
            <a:off x="4017965" y="5985933"/>
            <a:ext cx="2422166" cy="307777"/>
          </a:xfrm>
          <a:prstGeom prst="rect">
            <a:avLst/>
          </a:prstGeom>
          <a:noFill/>
          <a:ln>
            <a:solidFill>
              <a:srgbClr val="D274CB"/>
            </a:solidFill>
          </a:ln>
        </p:spPr>
        <p:txBody>
          <a:bodyPr wrap="square" rtlCol="0">
            <a:spAutoFit/>
          </a:bodyPr>
          <a:lstStyle/>
          <a:p>
            <a:r>
              <a:rPr lang="fr-BE" sz="1400" dirty="0">
                <a:latin typeface="Courier New" panose="02070309020205020404" pitchFamily="49" charset="0"/>
                <a:cs typeface="Courier New" panose="02070309020205020404" pitchFamily="49" charset="0"/>
              </a:rPr>
              <a:t>g</a:t>
            </a:r>
            <a:r>
              <a:rPr lang="fr-BE" sz="1400" dirty="0" smtClean="0">
                <a:latin typeface="Courier New" panose="02070309020205020404" pitchFamily="49" charset="0"/>
                <a:cs typeface="Courier New" panose="02070309020205020404" pitchFamily="49" charset="0"/>
              </a:rPr>
              <a:t>it </a:t>
            </a:r>
            <a:r>
              <a:rPr lang="fr-BE" sz="1400" dirty="0" err="1" smtClean="0">
                <a:latin typeface="Courier New" panose="02070309020205020404" pitchFamily="49" charset="0"/>
                <a:cs typeface="Courier New" panose="02070309020205020404" pitchFamily="49" charset="0"/>
              </a:rPr>
              <a:t>branch</a:t>
            </a:r>
            <a:r>
              <a:rPr lang="fr-BE" sz="1400" dirty="0" smtClean="0">
                <a:latin typeface="Courier New" panose="02070309020205020404" pitchFamily="49" charset="0"/>
                <a:cs typeface="Courier New" panose="02070309020205020404" pitchFamily="49" charset="0"/>
              </a:rPr>
              <a:t> –D </a:t>
            </a:r>
            <a:r>
              <a:rPr lang="fr-BE" sz="1400" dirty="0" err="1" smtClean="0">
                <a:latin typeface="Courier New" panose="02070309020205020404" pitchFamily="49" charset="0"/>
                <a:cs typeface="Courier New" panose="02070309020205020404" pitchFamily="49" charset="0"/>
              </a:rPr>
              <a:t>feature</a:t>
            </a:r>
            <a:endParaRPr lang="fr-BE" sz="1400" dirty="0">
              <a:latin typeface="Courier New" panose="02070309020205020404" pitchFamily="49" charset="0"/>
              <a:cs typeface="Courier New" panose="02070309020205020404" pitchFamily="49" charset="0"/>
            </a:endParaRPr>
          </a:p>
        </p:txBody>
      </p:sp>
      <p:sp>
        <p:nvSpPr>
          <p:cNvPr id="6" name="Arrow: Pentagon 19">
            <a:extLst>
              <a:ext uri="{FF2B5EF4-FFF2-40B4-BE49-F238E27FC236}">
                <a16:creationId xmlns="" xmlns:a16="http://schemas.microsoft.com/office/drawing/2014/main" id="{AB1DE6F1-9C25-4CD4-81C8-2E23880EE284}"/>
              </a:ext>
            </a:extLst>
          </p:cNvPr>
          <p:cNvSpPr/>
          <p:nvPr/>
        </p:nvSpPr>
        <p:spPr>
          <a:xfrm rot="5400000">
            <a:off x="6715226" y="4512225"/>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7" name="Arrow: Pentagon 19">
            <a:extLst>
              <a:ext uri="{FF2B5EF4-FFF2-40B4-BE49-F238E27FC236}">
                <a16:creationId xmlns="" xmlns:a16="http://schemas.microsoft.com/office/drawing/2014/main" id="{AB1DE6F1-9C25-4CD4-81C8-2E23880EE284}"/>
              </a:ext>
            </a:extLst>
          </p:cNvPr>
          <p:cNvSpPr/>
          <p:nvPr/>
        </p:nvSpPr>
        <p:spPr>
          <a:xfrm rot="5400000">
            <a:off x="6126640" y="5094663"/>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8" name="Rectangle 7"/>
          <p:cNvSpPr/>
          <p:nvPr/>
        </p:nvSpPr>
        <p:spPr>
          <a:xfrm rot="2788627">
            <a:off x="6018261" y="5119255"/>
            <a:ext cx="457200" cy="48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11780">
            <a:off x="6006249" y="5119254"/>
            <a:ext cx="457200" cy="48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A854E0BF-3483-4B79-B1C1-BD2D1FB5BA4F}"/>
              </a:ext>
            </a:extLst>
          </p:cNvPr>
          <p:cNvSpPr txBox="1"/>
          <p:nvPr/>
        </p:nvSpPr>
        <p:spPr>
          <a:xfrm>
            <a:off x="8208964" y="5985933"/>
            <a:ext cx="2733355" cy="307777"/>
          </a:xfrm>
          <a:prstGeom prst="rect">
            <a:avLst/>
          </a:prstGeom>
          <a:noFill/>
          <a:ln>
            <a:solidFill>
              <a:srgbClr val="D274CB"/>
            </a:solidFill>
          </a:ln>
        </p:spPr>
        <p:txBody>
          <a:bodyPr wrap="square" rtlCol="0">
            <a:spAutoFit/>
          </a:bodyPr>
          <a:lstStyle/>
          <a:p>
            <a:r>
              <a:rPr lang="fr-BE" sz="1400" dirty="0">
                <a:latin typeface="Courier New" panose="02070309020205020404" pitchFamily="49" charset="0"/>
                <a:cs typeface="Courier New" panose="02070309020205020404" pitchFamily="49" charset="0"/>
              </a:rPr>
              <a:t>g</a:t>
            </a:r>
            <a:r>
              <a:rPr lang="fr-BE" sz="1400" dirty="0" smtClean="0">
                <a:latin typeface="Courier New" panose="02070309020205020404" pitchFamily="49" charset="0"/>
                <a:cs typeface="Courier New" panose="02070309020205020404" pitchFamily="49" charset="0"/>
              </a:rPr>
              <a:t>it </a:t>
            </a:r>
            <a:r>
              <a:rPr lang="fr-BE" sz="1400" dirty="0" err="1" smtClean="0">
                <a:latin typeface="Courier New" panose="02070309020205020404" pitchFamily="49" charset="0"/>
                <a:cs typeface="Courier New" panose="02070309020205020404" pitchFamily="49" charset="0"/>
              </a:rPr>
              <a:t>checkout</a:t>
            </a:r>
            <a:r>
              <a:rPr lang="fr-BE" sz="1400" dirty="0" smtClean="0">
                <a:latin typeface="Courier New" panose="02070309020205020404" pitchFamily="49" charset="0"/>
                <a:cs typeface="Courier New" panose="02070309020205020404" pitchFamily="49" charset="0"/>
              </a:rPr>
              <a:t> -b </a:t>
            </a:r>
            <a:r>
              <a:rPr lang="fr-BE" sz="1400" dirty="0" err="1" smtClean="0">
                <a:latin typeface="Courier New" panose="02070309020205020404" pitchFamily="49" charset="0"/>
                <a:cs typeface="Courier New" panose="02070309020205020404" pitchFamily="49" charset="0"/>
              </a:rPr>
              <a:t>feature</a:t>
            </a:r>
            <a:endParaRPr lang="fr-BE" sz="1400" dirty="0">
              <a:latin typeface="Courier New" panose="02070309020205020404" pitchFamily="49" charset="0"/>
              <a:cs typeface="Courier New" panose="02070309020205020404" pitchFamily="49" charset="0"/>
            </a:endParaRPr>
          </a:p>
        </p:txBody>
      </p:sp>
      <p:sp>
        <p:nvSpPr>
          <p:cNvPr id="11" name="Arrow: Pentagon 19">
            <a:extLst>
              <a:ext uri="{FF2B5EF4-FFF2-40B4-BE49-F238E27FC236}">
                <a16:creationId xmlns="" xmlns:a16="http://schemas.microsoft.com/office/drawing/2014/main" id="{AB1DE6F1-9C25-4CD4-81C8-2E23880EE284}"/>
              </a:ext>
            </a:extLst>
          </p:cNvPr>
          <p:cNvSpPr/>
          <p:nvPr/>
        </p:nvSpPr>
        <p:spPr>
          <a:xfrm rot="16200000">
            <a:off x="10773078" y="5032303"/>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2" name="Arrow: Pentagon 19">
            <a:extLst>
              <a:ext uri="{FF2B5EF4-FFF2-40B4-BE49-F238E27FC236}">
                <a16:creationId xmlns="" xmlns:a16="http://schemas.microsoft.com/office/drawing/2014/main" id="{AB1DE6F1-9C25-4CD4-81C8-2E23880EE284}"/>
              </a:ext>
            </a:extLst>
          </p:cNvPr>
          <p:cNvSpPr/>
          <p:nvPr/>
        </p:nvSpPr>
        <p:spPr>
          <a:xfrm rot="5400000">
            <a:off x="10773077" y="4499381"/>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Tree>
    <p:extLst>
      <p:ext uri="{BB962C8B-B14F-4D97-AF65-F5344CB8AC3E}">
        <p14:creationId xmlns:p14="http://schemas.microsoft.com/office/powerpoint/2010/main" val="56042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merge </a:t>
            </a:r>
            <a:r>
              <a:rPr lang="en-US" dirty="0" smtClean="0"/>
              <a:t>(screenshots)</a:t>
            </a:r>
            <a:endParaRPr lang="en-US" dirty="0"/>
          </a:p>
        </p:txBody>
      </p:sp>
      <p:sp>
        <p:nvSpPr>
          <p:cNvPr id="3" name="Content Placeholder 2"/>
          <p:cNvSpPr>
            <a:spLocks noGrp="1"/>
          </p:cNvSpPr>
          <p:nvPr>
            <p:ph idx="1"/>
          </p:nvPr>
        </p:nvSpPr>
        <p:spPr/>
        <p:txBody>
          <a:bodyPr>
            <a:normAutofit/>
          </a:bodyPr>
          <a:lstStyle/>
          <a:p>
            <a:endParaRPr lang="en-US" sz="1400" dirty="0">
              <a:latin typeface="Courier New" panose="02070309020205020404" pitchFamily="49" charset="0"/>
              <a:cs typeface="Courier New" panose="02070309020205020404" pitchFamily="49" charset="0"/>
            </a:endParaRPr>
          </a:p>
        </p:txBody>
      </p:sp>
      <p:pic>
        <p:nvPicPr>
          <p:cNvPr id="13" name="Picture 12"/>
          <p:cNvPicPr>
            <a:picLocks noChangeAspect="1"/>
          </p:cNvPicPr>
          <p:nvPr/>
        </p:nvPicPr>
        <p:blipFill>
          <a:blip r:embed="rId2"/>
          <a:stretch>
            <a:fillRect/>
          </a:stretch>
        </p:blipFill>
        <p:spPr>
          <a:xfrm>
            <a:off x="2601550" y="2368667"/>
            <a:ext cx="8890724" cy="3307488"/>
          </a:xfrm>
          <a:prstGeom prst="rect">
            <a:avLst/>
          </a:prstGeom>
        </p:spPr>
      </p:pic>
      <p:sp>
        <p:nvSpPr>
          <p:cNvPr id="14" name="TextBox 13">
            <a:extLst>
              <a:ext uri="{FF2B5EF4-FFF2-40B4-BE49-F238E27FC236}">
                <a16:creationId xmlns="" xmlns:a16="http://schemas.microsoft.com/office/drawing/2014/main" id="{A854E0BF-3483-4B79-B1C1-BD2D1FB5BA4F}"/>
              </a:ext>
            </a:extLst>
          </p:cNvPr>
          <p:cNvSpPr txBox="1"/>
          <p:nvPr/>
        </p:nvSpPr>
        <p:spPr>
          <a:xfrm>
            <a:off x="3766505" y="6146289"/>
            <a:ext cx="2422166" cy="523220"/>
          </a:xfrm>
          <a:prstGeom prst="rect">
            <a:avLst/>
          </a:prstGeom>
          <a:noFill/>
          <a:ln>
            <a:solidFill>
              <a:srgbClr val="D274CB"/>
            </a:solidFill>
          </a:ln>
        </p:spPr>
        <p:txBody>
          <a:bodyPr wrap="square" rtlCol="0">
            <a:spAutoFit/>
          </a:bodyPr>
          <a:lstStyle/>
          <a:p>
            <a:r>
              <a:rPr lang="fr-BE" sz="1400" dirty="0" err="1" smtClean="0">
                <a:latin typeface="Courier New" panose="02070309020205020404" pitchFamily="49" charset="0"/>
                <a:cs typeface="Courier New" panose="02070309020205020404" pitchFamily="49" charset="0"/>
              </a:rPr>
              <a:t>When</a:t>
            </a:r>
            <a:r>
              <a:rPr lang="fr-BE" sz="1400" dirty="0" smtClean="0">
                <a:latin typeface="Courier New" panose="02070309020205020404" pitchFamily="49" charset="0"/>
                <a:cs typeface="Courier New" panose="02070309020205020404" pitchFamily="49" charset="0"/>
              </a:rPr>
              <a:t> </a:t>
            </a:r>
            <a:r>
              <a:rPr lang="fr-BE" sz="1400" dirty="0" err="1" smtClean="0">
                <a:latin typeface="Courier New" panose="02070309020205020404" pitchFamily="49" charset="0"/>
                <a:cs typeface="Courier New" panose="02070309020205020404" pitchFamily="49" charset="0"/>
              </a:rPr>
              <a:t>you</a:t>
            </a:r>
            <a:r>
              <a:rPr lang="fr-BE" sz="1400" dirty="0" smtClean="0">
                <a:latin typeface="Courier New" panose="02070309020205020404" pitchFamily="49" charset="0"/>
                <a:cs typeface="Courier New" panose="02070309020205020404" pitchFamily="49" charset="0"/>
              </a:rPr>
              <a:t> «</a:t>
            </a:r>
            <a:r>
              <a:rPr lang="fr-BE" sz="1400" b="1" dirty="0" err="1" smtClean="0">
                <a:solidFill>
                  <a:srgbClr val="FFC000"/>
                </a:solidFill>
                <a:latin typeface="Courier New" panose="02070309020205020404" pitchFamily="49" charset="0"/>
                <a:cs typeface="Courier New" panose="02070309020205020404" pitchFamily="49" charset="0"/>
              </a:rPr>
              <a:t>separate</a:t>
            </a:r>
            <a:r>
              <a:rPr lang="fr-BE" sz="1400" dirty="0" smtClean="0">
                <a:latin typeface="Courier New" panose="02070309020205020404" pitchFamily="49" charset="0"/>
                <a:cs typeface="Courier New" panose="02070309020205020404" pitchFamily="49" charset="0"/>
              </a:rPr>
              <a:t>» </a:t>
            </a:r>
            <a:r>
              <a:rPr lang="fr-BE" sz="1400" dirty="0" err="1" smtClean="0">
                <a:latin typeface="Courier New" panose="02070309020205020404" pitchFamily="49" charset="0"/>
                <a:cs typeface="Courier New" panose="02070309020205020404" pitchFamily="49" charset="0"/>
              </a:rPr>
              <a:t>merge</a:t>
            </a:r>
            <a:endParaRPr lang="fr-BE" sz="1400" dirty="0">
              <a:latin typeface="Courier New" panose="02070309020205020404" pitchFamily="49" charset="0"/>
              <a:cs typeface="Courier New" panose="02070309020205020404" pitchFamily="49" charset="0"/>
            </a:endParaRPr>
          </a:p>
        </p:txBody>
      </p:sp>
      <p:cxnSp>
        <p:nvCxnSpPr>
          <p:cNvPr id="16" name="Straight Arrow Connector 15"/>
          <p:cNvCxnSpPr>
            <a:stCxn id="14" idx="0"/>
          </p:cNvCxnSpPr>
          <p:nvPr/>
        </p:nvCxnSpPr>
        <p:spPr>
          <a:xfrm flipH="1" flipV="1">
            <a:off x="4902200" y="5720080"/>
            <a:ext cx="75388" cy="426209"/>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merge </a:t>
            </a:r>
            <a:r>
              <a:rPr lang="en-US" dirty="0" smtClean="0"/>
              <a:t>(CONFLICT)</a:t>
            </a:r>
            <a:endParaRPr lang="en-US" dirty="0"/>
          </a:p>
        </p:txBody>
      </p:sp>
      <p:sp>
        <p:nvSpPr>
          <p:cNvPr id="3" name="Content Placeholder 2"/>
          <p:cNvSpPr>
            <a:spLocks noGrp="1"/>
          </p:cNvSpPr>
          <p:nvPr>
            <p:ph idx="1"/>
          </p:nvPr>
        </p:nvSpPr>
        <p:spPr/>
        <p:txBody>
          <a:bodyPr>
            <a:normAutofit/>
          </a:bodyPr>
          <a:lstStyle/>
          <a:p>
            <a:r>
              <a:rPr lang="en-US" sz="1400" dirty="0" smtClean="0">
                <a:latin typeface="Courier New" panose="02070309020205020404" pitchFamily="49" charset="0"/>
                <a:cs typeface="Courier New" panose="02070309020205020404" pitchFamily="49" charset="0"/>
              </a:rPr>
              <a:t>You can encounter this case if you decide to merge with a wrong branch</a:t>
            </a:r>
            <a:endParaRPr lang="en-US" sz="14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607324"/>
            <a:ext cx="3375415" cy="4076940"/>
          </a:xfrm>
          <a:prstGeom prst="rect">
            <a:avLst/>
          </a:prstGeom>
        </p:spPr>
      </p:pic>
      <p:pic>
        <p:nvPicPr>
          <p:cNvPr id="6" name="Picture 5"/>
          <p:cNvPicPr>
            <a:picLocks noChangeAspect="1"/>
          </p:cNvPicPr>
          <p:nvPr/>
        </p:nvPicPr>
        <p:blipFill>
          <a:blip r:embed="rId3"/>
          <a:stretch>
            <a:fillRect/>
          </a:stretch>
        </p:blipFill>
        <p:spPr>
          <a:xfrm>
            <a:off x="6124262" y="2799776"/>
            <a:ext cx="4852416" cy="1003699"/>
          </a:xfrm>
          <a:prstGeom prst="rect">
            <a:avLst/>
          </a:prstGeom>
        </p:spPr>
      </p:pic>
      <p:sp>
        <p:nvSpPr>
          <p:cNvPr id="7" name="Right Arrow 6"/>
          <p:cNvSpPr/>
          <p:nvPr/>
        </p:nvSpPr>
        <p:spPr>
          <a:xfrm rot="10800000">
            <a:off x="10485242" y="3397997"/>
            <a:ext cx="859735" cy="47548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22838" y="4155286"/>
            <a:ext cx="3255264" cy="800219"/>
          </a:xfrm>
          <a:prstGeom prst="rect">
            <a:avLst/>
          </a:prstGeom>
          <a:solidFill>
            <a:schemeClr val="bg2">
              <a:lumMod val="90000"/>
            </a:schemeClr>
          </a:solidFill>
        </p:spPr>
        <p:txBody>
          <a:bodyPr wrap="square" rtlCol="0">
            <a:spAutoFit/>
          </a:bodyPr>
          <a:lstStyle/>
          <a:p>
            <a:r>
              <a:rPr lang="en-US" sz="1400" b="1" u="sng" dirty="0" smtClean="0"/>
              <a:t>La solution:</a:t>
            </a:r>
          </a:p>
          <a:p>
            <a:endParaRPr lang="en-US" sz="1400" b="1" u="sng" dirty="0" smtClean="0"/>
          </a:p>
          <a:p>
            <a:r>
              <a:rPr lang="en-US" dirty="0" err="1">
                <a:latin typeface="Courier New" panose="02070309020205020404" pitchFamily="49" charset="0"/>
                <a:cs typeface="Courier New" panose="02070309020205020404" pitchFamily="49" charset="0"/>
              </a:rPr>
              <a:t>g</a:t>
            </a:r>
            <a:r>
              <a:rPr lang="en-US" dirty="0" err="1" smtClean="0">
                <a:latin typeface="Courier New" panose="02070309020205020404" pitchFamily="49" charset="0"/>
                <a:cs typeface="Courier New" panose="02070309020205020404" pitchFamily="49" charset="0"/>
              </a:rPr>
              <a:t>it</a:t>
            </a:r>
            <a:r>
              <a:rPr lang="en-US" dirty="0" smtClean="0">
                <a:latin typeface="Courier New" panose="02070309020205020404" pitchFamily="49" charset="0"/>
                <a:cs typeface="Courier New" panose="02070309020205020404" pitchFamily="49" charset="0"/>
              </a:rPr>
              <a:t> merge --abort</a:t>
            </a:r>
            <a:endParaRPr lang="en-US" dirty="0">
              <a:latin typeface="Courier New" panose="02070309020205020404" pitchFamily="49" charset="0"/>
              <a:cs typeface="Courier New" panose="02070309020205020404" pitchFamily="49" charset="0"/>
            </a:endParaRPr>
          </a:p>
        </p:txBody>
      </p:sp>
      <p:pic>
        <p:nvPicPr>
          <p:cNvPr id="9" name="Picture 8"/>
          <p:cNvPicPr>
            <a:picLocks noChangeAspect="1"/>
          </p:cNvPicPr>
          <p:nvPr/>
        </p:nvPicPr>
        <p:blipFill>
          <a:blip r:embed="rId4"/>
          <a:stretch>
            <a:fillRect/>
          </a:stretch>
        </p:blipFill>
        <p:spPr>
          <a:xfrm>
            <a:off x="5785883" y="5781928"/>
            <a:ext cx="5723116" cy="624894"/>
          </a:xfrm>
          <a:prstGeom prst="rect">
            <a:avLst/>
          </a:prstGeom>
        </p:spPr>
      </p:pic>
      <p:sp>
        <p:nvSpPr>
          <p:cNvPr id="15" name="Right Arrow 14"/>
          <p:cNvSpPr/>
          <p:nvPr/>
        </p:nvSpPr>
        <p:spPr>
          <a:xfrm rot="10800000">
            <a:off x="9625507" y="5870306"/>
            <a:ext cx="859735" cy="475488"/>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5400000">
            <a:off x="8262175" y="5185879"/>
            <a:ext cx="576590" cy="475488"/>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1817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smtClean="0"/>
              <a:t>How to look the branches ? </a:t>
            </a:r>
            <a:endParaRPr lang="en-US" dirty="0"/>
          </a:p>
        </p:txBody>
      </p:sp>
      <p:sp>
        <p:nvSpPr>
          <p:cNvPr id="4" name="Content Placeholder 3">
            <a:extLst>
              <a:ext uri="{FF2B5EF4-FFF2-40B4-BE49-F238E27FC236}">
                <a16:creationId xmlns="" xmlns:a16="http://schemas.microsoft.com/office/drawing/2014/main" id="{5E08FFD0-21DC-427B-944B-7A37D4111E5A}"/>
              </a:ext>
            </a:extLst>
          </p:cNvPr>
          <p:cNvSpPr>
            <a:spLocks noGrp="1"/>
          </p:cNvSpPr>
          <p:nvPr>
            <p:ph idx="1"/>
          </p:nvPr>
        </p:nvSpPr>
        <p:spPr>
          <a:xfrm>
            <a:off x="2592495" y="1072896"/>
            <a:ext cx="8915400" cy="3777622"/>
          </a:xfrm>
        </p:spPr>
        <p:txBody>
          <a:bodyPr>
            <a:normAutofit/>
          </a:bodyPr>
          <a:lstStyle/>
          <a:p>
            <a:endParaRPr lang="en-US" sz="1600" dirty="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Like stacked branches</a:t>
            </a:r>
            <a:endParaRPr lang="en-US" sz="16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023" y="1905000"/>
            <a:ext cx="8222343" cy="4724400"/>
          </a:xfrm>
          <a:prstGeom prst="rect">
            <a:avLst/>
          </a:prstGeom>
        </p:spPr>
      </p:pic>
    </p:spTree>
    <p:extLst>
      <p:ext uri="{BB962C8B-B14F-4D97-AF65-F5344CB8AC3E}">
        <p14:creationId xmlns:p14="http://schemas.microsoft.com/office/powerpoint/2010/main" val="8318625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remote</a:t>
            </a:r>
          </a:p>
        </p:txBody>
      </p:sp>
      <p:sp>
        <p:nvSpPr>
          <p:cNvPr id="3" name="Content Placeholder 2"/>
          <p:cNvSpPr>
            <a:spLocks noGrp="1"/>
          </p:cNvSpPr>
          <p:nvPr>
            <p:ph idx="1"/>
          </p:nvPr>
        </p:nvSpPr>
        <p:spPr/>
        <p:txBody>
          <a:bodyPr>
            <a:normAutofit/>
          </a:bodyPr>
          <a:lstStyle/>
          <a:p>
            <a:r>
              <a:rPr lang="en-GB" sz="1400" dirty="0"/>
              <a:t>The </a:t>
            </a:r>
            <a:r>
              <a:rPr lang="en-GB" sz="1400" dirty="0">
                <a:latin typeface="Courier New" panose="02070309020205020404" pitchFamily="49" charset="0"/>
                <a:cs typeface="Courier New" panose="02070309020205020404" pitchFamily="49" charset="0"/>
              </a:rPr>
              <a:t>git remote </a:t>
            </a:r>
            <a:r>
              <a:rPr lang="en-GB" sz="1400" dirty="0"/>
              <a:t>command lets you </a:t>
            </a:r>
            <a:r>
              <a:rPr lang="en-GB" sz="1400" b="1" dirty="0"/>
              <a:t>create</a:t>
            </a:r>
            <a:r>
              <a:rPr lang="en-GB" sz="1400" dirty="0"/>
              <a:t>, </a:t>
            </a:r>
            <a:r>
              <a:rPr lang="en-GB" sz="1400" b="1" dirty="0"/>
              <a:t>view</a:t>
            </a:r>
            <a:r>
              <a:rPr lang="en-GB" sz="1400" dirty="0"/>
              <a:t>, and </a:t>
            </a:r>
            <a:r>
              <a:rPr lang="en-GB" sz="1400" b="1" dirty="0"/>
              <a:t>delete</a:t>
            </a:r>
            <a:r>
              <a:rPr lang="en-GB" sz="1400" dirty="0"/>
              <a:t> </a:t>
            </a:r>
            <a:r>
              <a:rPr lang="en-GB" sz="1400" b="1" dirty="0"/>
              <a:t>connections</a:t>
            </a:r>
            <a:r>
              <a:rPr lang="en-GB" sz="1400" dirty="0"/>
              <a:t> to other repositories.</a:t>
            </a:r>
          </a:p>
          <a:p>
            <a:r>
              <a:rPr lang="en-GB" sz="1400" dirty="0"/>
              <a:t>The following options :</a:t>
            </a:r>
          </a:p>
          <a:p>
            <a:pPr lvl="1">
              <a:buFont typeface="Wingdings" panose="05000000000000000000" pitchFamily="2" charset="2"/>
              <a:buChar char="Ø"/>
            </a:pPr>
            <a:r>
              <a:rPr lang="en-GB" sz="1400" dirty="0"/>
              <a:t>Will create a new connection to a remote repository. </a:t>
            </a:r>
            <a:r>
              <a:rPr lang="en-GB" sz="1400" dirty="0">
                <a:solidFill>
                  <a:schemeClr val="tx1"/>
                </a:solidFill>
              </a:rPr>
              <a:t>When cloning a remote repo, it will create by default a </a:t>
            </a:r>
            <a:r>
              <a:rPr lang="en-GB" sz="1400" dirty="0" err="1">
                <a:solidFill>
                  <a:schemeClr val="tx1"/>
                </a:solidFill>
              </a:rPr>
              <a:t>shortname</a:t>
            </a:r>
            <a:r>
              <a:rPr lang="en-GB" sz="1400" dirty="0">
                <a:solidFill>
                  <a:schemeClr val="tx1"/>
                </a:solidFill>
              </a:rPr>
              <a:t> </a:t>
            </a:r>
            <a:r>
              <a:rPr lang="en-GB" sz="1400" dirty="0">
                <a:solidFill>
                  <a:schemeClr val="tx1"/>
                </a:solidFill>
                <a:latin typeface="Courier New" panose="02070309020205020404" pitchFamily="49" charset="0"/>
                <a:cs typeface="Courier New" panose="02070309020205020404" pitchFamily="49" charset="0"/>
              </a:rPr>
              <a:t>origin</a:t>
            </a:r>
            <a:r>
              <a:rPr lang="en-GB" sz="1400" dirty="0">
                <a:solidFill>
                  <a:schemeClr val="tx1"/>
                </a:solidFill>
              </a:rPr>
              <a:t> mapping to remote repo’s URL.</a:t>
            </a:r>
          </a:p>
          <a:p>
            <a:pPr marL="0" indent="0">
              <a:buNone/>
            </a:pPr>
            <a:r>
              <a:rPr lang="en-GB" sz="1400" dirty="0"/>
              <a:t>	</a:t>
            </a:r>
            <a:r>
              <a:rPr lang="en-GB" sz="1400" dirty="0">
                <a:latin typeface="Courier New" panose="02070309020205020404" pitchFamily="49" charset="0"/>
                <a:cs typeface="Courier New" panose="02070309020205020404" pitchFamily="49" charset="0"/>
              </a:rPr>
              <a:t>git remote add </a:t>
            </a:r>
            <a:r>
              <a:rPr lang="en-US" sz="1400" dirty="0">
                <a:solidFill>
                  <a:schemeClr val="tx1"/>
                </a:solidFill>
                <a:latin typeface="Courier New" panose="02070309020205020404" pitchFamily="49" charset="0"/>
                <a:cs typeface="Courier New" panose="02070309020205020404" pitchFamily="49" charset="0"/>
              </a:rPr>
              <a:t>&lt;</a:t>
            </a:r>
            <a:r>
              <a:rPr lang="fr-BE" sz="1400" dirty="0" err="1">
                <a:solidFill>
                  <a:schemeClr val="tx1"/>
                </a:solidFill>
                <a:latin typeface="Courier New" panose="02070309020205020404" pitchFamily="49" charset="0"/>
                <a:cs typeface="Courier New" panose="02070309020205020404" pitchFamily="49" charset="0"/>
              </a:rPr>
              <a:t>shortname</a:t>
            </a:r>
            <a:r>
              <a:rPr lang="en-US" sz="1400" dirty="0">
                <a:solidFill>
                  <a:schemeClr val="tx1"/>
                </a:solidFill>
                <a:latin typeface="Courier New" panose="02070309020205020404" pitchFamily="49" charset="0"/>
                <a:cs typeface="Courier New" panose="02070309020205020404" pitchFamily="49" charset="0"/>
              </a:rPr>
              <a:t>&gt; &lt;</a:t>
            </a:r>
            <a:r>
              <a:rPr lang="fr-BE" sz="1400" dirty="0" err="1">
                <a:latin typeface="Courier New" panose="02070309020205020404" pitchFamily="49" charset="0"/>
                <a:cs typeface="Courier New" panose="02070309020205020404" pitchFamily="49" charset="0"/>
              </a:rPr>
              <a:t>repository_url</a:t>
            </a:r>
            <a:r>
              <a:rPr lang="en-US" sz="1400" dirty="0">
                <a:solidFill>
                  <a:schemeClr val="tx1"/>
                </a:solidFill>
                <a:latin typeface="Courier New" panose="02070309020205020404" pitchFamily="49" charset="0"/>
                <a:cs typeface="Courier New" panose="02070309020205020404" pitchFamily="49" charset="0"/>
              </a:rPr>
              <a:t>&gt;</a:t>
            </a: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lvl="1">
              <a:buFont typeface="Wingdings" panose="05000000000000000000" pitchFamily="2" charset="2"/>
              <a:buChar char="Ø"/>
            </a:pPr>
            <a:r>
              <a:rPr lang="en-GB" sz="1400" dirty="0"/>
              <a:t>This command will display a list of </a:t>
            </a:r>
            <a:r>
              <a:rPr lang="en-GB" sz="1400" dirty="0" err="1">
                <a:latin typeface="Courier New" panose="02070309020205020404" pitchFamily="49" charset="0"/>
                <a:cs typeface="Courier New" panose="02070309020205020404" pitchFamily="49" charset="0"/>
              </a:rPr>
              <a:t>shortnames</a:t>
            </a:r>
            <a:r>
              <a:rPr lang="en-GB" sz="1400" dirty="0"/>
              <a:t> with their associated remote repo’s URL.</a:t>
            </a: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git remote –v</a:t>
            </a:r>
          </a:p>
          <a:p>
            <a:pPr marL="0" indent="0">
              <a:buNone/>
            </a:pPr>
            <a:endParaRPr lang="en-GB" sz="1400" dirty="0">
              <a:latin typeface="Courier New" panose="02070309020205020404" pitchFamily="49" charset="0"/>
              <a:cs typeface="Courier New" panose="02070309020205020404" pitchFamily="49" charset="0"/>
            </a:endParaRPr>
          </a:p>
          <a:p>
            <a:pPr lvl="1">
              <a:buFont typeface="Wingdings" panose="05000000000000000000" pitchFamily="2" charset="2"/>
              <a:buChar char="Ø"/>
            </a:pPr>
            <a:r>
              <a:rPr lang="en-GB" sz="1400" dirty="0">
                <a:cs typeface="Courier New" panose="02070309020205020404" pitchFamily="49" charset="0"/>
              </a:rPr>
              <a:t>It will just disconnect the remote from the local repository (the remote repo is not deleted).</a:t>
            </a:r>
          </a:p>
          <a:p>
            <a:pPr marL="0" indent="0">
              <a:buNone/>
            </a:pPr>
            <a:r>
              <a:rPr lang="en-GB" sz="1400" dirty="0">
                <a:latin typeface="Courier New" panose="02070309020205020404" pitchFamily="49" charset="0"/>
                <a:cs typeface="Courier New" panose="02070309020205020404" pitchFamily="49" charset="0"/>
              </a:rPr>
              <a:t>	git remote remove </a:t>
            </a:r>
            <a:r>
              <a:rPr lang="en-US" sz="1400" dirty="0">
                <a:solidFill>
                  <a:schemeClr val="tx1"/>
                </a:solidFill>
                <a:latin typeface="Courier New" panose="02070309020205020404" pitchFamily="49" charset="0"/>
                <a:cs typeface="Courier New" panose="02070309020205020404" pitchFamily="49" charset="0"/>
              </a:rPr>
              <a:t>&lt;</a:t>
            </a:r>
            <a:r>
              <a:rPr lang="fr-BE" sz="1400" dirty="0" err="1">
                <a:solidFill>
                  <a:schemeClr val="tx1"/>
                </a:solidFill>
                <a:latin typeface="Courier New" panose="02070309020205020404" pitchFamily="49" charset="0"/>
                <a:cs typeface="Courier New" panose="02070309020205020404" pitchFamily="49" charset="0"/>
              </a:rPr>
              <a:t>shortname</a:t>
            </a:r>
            <a:r>
              <a:rPr lang="en-US" sz="1400" dirty="0">
                <a:solidFill>
                  <a:schemeClr val="tx1"/>
                </a:solidFill>
                <a:latin typeface="Courier New" panose="02070309020205020404" pitchFamily="49" charset="0"/>
                <a:cs typeface="Courier New" panose="02070309020205020404" pitchFamily="49" charset="0"/>
              </a:rPr>
              <a:t>&gt; </a:t>
            </a:r>
            <a:endParaRPr lang="en-GB" sz="1400" dirty="0"/>
          </a:p>
          <a:p>
            <a:endParaRPr lang="en-US" sz="1400" dirty="0"/>
          </a:p>
        </p:txBody>
      </p:sp>
    </p:spTree>
    <p:extLst>
      <p:ext uri="{BB962C8B-B14F-4D97-AF65-F5344CB8AC3E}">
        <p14:creationId xmlns:p14="http://schemas.microsoft.com/office/powerpoint/2010/main" val="1200154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DCVS (Git) &amp; CVCS (SVN) : comparison</a:t>
            </a:r>
          </a:p>
        </p:txBody>
      </p:sp>
      <p:graphicFrame>
        <p:nvGraphicFramePr>
          <p:cNvPr id="21" name="Table 21">
            <a:extLst>
              <a:ext uri="{FF2B5EF4-FFF2-40B4-BE49-F238E27FC236}">
                <a16:creationId xmlns="" xmlns:a16="http://schemas.microsoft.com/office/drawing/2014/main" id="{7129BC76-5E61-4399-B711-095B73D1A612}"/>
              </a:ext>
            </a:extLst>
          </p:cNvPr>
          <p:cNvGraphicFramePr>
            <a:graphicFrameLocks noGrp="1"/>
          </p:cNvGraphicFramePr>
          <p:nvPr>
            <p:ph idx="1"/>
            <p:extLst>
              <p:ext uri="{D42A27DB-BD31-4B8C-83A1-F6EECF244321}">
                <p14:modId xmlns:p14="http://schemas.microsoft.com/office/powerpoint/2010/main" val="3749625201"/>
              </p:ext>
            </p:extLst>
          </p:nvPr>
        </p:nvGraphicFramePr>
        <p:xfrm>
          <a:off x="2710206" y="1356386"/>
          <a:ext cx="7882380" cy="4949693"/>
        </p:xfrm>
        <a:graphic>
          <a:graphicData uri="http://schemas.openxmlformats.org/drawingml/2006/table">
            <a:tbl>
              <a:tblPr firstRow="1" bandRow="1">
                <a:tableStyleId>{5C22544A-7EE6-4342-B048-85BDC9FD1C3A}</a:tableStyleId>
              </a:tblPr>
              <a:tblGrid>
                <a:gridCol w="3941190">
                  <a:extLst>
                    <a:ext uri="{9D8B030D-6E8A-4147-A177-3AD203B41FA5}">
                      <a16:colId xmlns="" xmlns:a16="http://schemas.microsoft.com/office/drawing/2014/main" val="1298692005"/>
                    </a:ext>
                  </a:extLst>
                </a:gridCol>
                <a:gridCol w="3941190">
                  <a:extLst>
                    <a:ext uri="{9D8B030D-6E8A-4147-A177-3AD203B41FA5}">
                      <a16:colId xmlns="" xmlns:a16="http://schemas.microsoft.com/office/drawing/2014/main" val="4196815514"/>
                    </a:ext>
                  </a:extLst>
                </a:gridCol>
              </a:tblGrid>
              <a:tr h="347213">
                <a:tc>
                  <a:txBody>
                    <a:bodyPr/>
                    <a:lstStyle/>
                    <a:p>
                      <a:pPr algn="ctr"/>
                      <a:r>
                        <a:rPr lang="en-US" dirty="0"/>
                        <a:t>Git</a:t>
                      </a:r>
                    </a:p>
                  </a:txBody>
                  <a:tcPr>
                    <a:solidFill>
                      <a:schemeClr val="accent1">
                        <a:lumMod val="60000"/>
                        <a:lumOff val="40000"/>
                      </a:schemeClr>
                    </a:solidFill>
                  </a:tcPr>
                </a:tc>
                <a:tc>
                  <a:txBody>
                    <a:bodyPr/>
                    <a:lstStyle/>
                    <a:p>
                      <a:pPr algn="ctr"/>
                      <a:r>
                        <a:rPr lang="en-US" dirty="0"/>
                        <a:t>SVN</a:t>
                      </a:r>
                    </a:p>
                  </a:txBody>
                  <a:tcPr>
                    <a:solidFill>
                      <a:srgbClr val="0070C0"/>
                    </a:solidFill>
                  </a:tcPr>
                </a:tc>
                <a:extLst>
                  <a:ext uri="{0D108BD9-81ED-4DB2-BD59-A6C34878D82A}">
                    <a16:rowId xmlns="" xmlns:a16="http://schemas.microsoft.com/office/drawing/2014/main" val="1283932823"/>
                  </a:ext>
                </a:extLst>
              </a:tr>
              <a:tr h="347213">
                <a:tc gridSpan="2">
                  <a:txBody>
                    <a:bodyPr/>
                    <a:lstStyle/>
                    <a:p>
                      <a:pPr algn="ctr"/>
                      <a:r>
                        <a:rPr lang="en-US" sz="1400" dirty="0"/>
                        <a:t>Both use a </a:t>
                      </a:r>
                      <a:r>
                        <a:rPr lang="en-US" sz="1400" b="1" dirty="0"/>
                        <a:t>central server </a:t>
                      </a:r>
                      <a:r>
                        <a:rPr lang="en-US" sz="1400" dirty="0"/>
                        <a:t>(remote repository) to store the source code of the team.</a:t>
                      </a:r>
                    </a:p>
                  </a:txBody>
                  <a:tcPr>
                    <a:solidFill>
                      <a:schemeClr val="bg1"/>
                    </a:solidFill>
                  </a:tcPr>
                </a:tc>
                <a:tc hMerge="1">
                  <a:txBody>
                    <a:bodyPr/>
                    <a:lstStyle/>
                    <a:p>
                      <a:endParaRPr lang="en-US" dirty="0"/>
                    </a:p>
                  </a:txBody>
                  <a:tcPr/>
                </a:tc>
                <a:extLst>
                  <a:ext uri="{0D108BD9-81ED-4DB2-BD59-A6C34878D82A}">
                    <a16:rowId xmlns="" xmlns:a16="http://schemas.microsoft.com/office/drawing/2014/main" val="4082494730"/>
                  </a:ext>
                </a:extLst>
              </a:tr>
              <a:tr h="1483977">
                <a:tc>
                  <a:txBody>
                    <a:bodyPr/>
                    <a:lstStyle/>
                    <a:p>
                      <a:r>
                        <a:rPr lang="en-US" sz="1400" u="sng" dirty="0"/>
                        <a:t>Repository Structure and URLs:</a:t>
                      </a:r>
                    </a:p>
                    <a:p>
                      <a:pPr marL="285750" indent="-285750">
                        <a:buFontTx/>
                        <a:buChar char="-"/>
                      </a:pPr>
                      <a:r>
                        <a:rPr lang="en-US" sz="1400" b="0" dirty="0"/>
                        <a:t>only a single </a:t>
                      </a:r>
                      <a:r>
                        <a:rPr lang="en-US" sz="1400" dirty="0"/>
                        <a:t>".git" folder in the root of a project.</a:t>
                      </a:r>
                    </a:p>
                    <a:p>
                      <a:pPr marL="285750" indent="-285750">
                        <a:buFontTx/>
                        <a:buChar char="-"/>
                      </a:pPr>
                      <a:endParaRPr lang="en-US" sz="1400" dirty="0"/>
                    </a:p>
                    <a:p>
                      <a:pPr marL="0" indent="0">
                        <a:buFontTx/>
                        <a:buNone/>
                      </a:pPr>
                      <a:endParaRPr lang="en-US" sz="1400" dirty="0"/>
                    </a:p>
                    <a:p>
                      <a:pPr marL="0" indent="0">
                        <a:buFontTx/>
                        <a:buNone/>
                      </a:pPr>
                      <a:r>
                        <a:rPr lang="en-US" sz="1400" dirty="0"/>
                        <a:t>The URL only points to the location of the </a:t>
                      </a:r>
                      <a:r>
                        <a:rPr lang="en-US" sz="1400" dirty="0" err="1"/>
                        <a:t>Git</a:t>
                      </a:r>
                      <a:r>
                        <a:rPr lang="en-US" sz="1400" dirty="0"/>
                        <a:t> remote repository.</a:t>
                      </a:r>
                    </a:p>
                  </a:txBody>
                  <a:tcPr>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a:tcPr>
                </a:tc>
                <a:tc>
                  <a:txBody>
                    <a:bodyPr/>
                    <a:lstStyle/>
                    <a:p>
                      <a:pPr marL="0" indent="0">
                        <a:buFontTx/>
                        <a:buNone/>
                      </a:pPr>
                      <a:r>
                        <a:rPr lang="en-US" sz="1400" b="0" u="sng" dirty="0"/>
                        <a:t>Repository Structure and URLs:</a:t>
                      </a:r>
                    </a:p>
                    <a:p>
                      <a:pPr marL="285750" indent="-285750">
                        <a:buFontTx/>
                        <a:buChar char="-"/>
                      </a:pPr>
                      <a:r>
                        <a:rPr lang="en-US" sz="1400" b="0" dirty="0"/>
                        <a:t>"trunk" for the main line of development</a:t>
                      </a:r>
                    </a:p>
                    <a:p>
                      <a:pPr marL="285750" indent="-285750">
                        <a:buFontTx/>
                        <a:buChar char="-"/>
                      </a:pPr>
                      <a:r>
                        <a:rPr lang="en-US" sz="1400" b="0" dirty="0"/>
                        <a:t>"branches" for alternative contexts</a:t>
                      </a:r>
                    </a:p>
                    <a:p>
                      <a:pPr marL="285750" indent="-285750">
                        <a:buFontTx/>
                        <a:buChar char="-"/>
                      </a:pPr>
                      <a:r>
                        <a:rPr lang="en-US" sz="1400" b="0" dirty="0"/>
                        <a:t>"tags" to mark certain revisions</a:t>
                      </a:r>
                    </a:p>
                    <a:p>
                      <a:pPr marL="285750" indent="-285750">
                        <a:buFontTx/>
                        <a:buChar char="-"/>
                      </a:pPr>
                      <a:endParaRPr lang="en-US" sz="1400" b="0" dirty="0"/>
                    </a:p>
                    <a:p>
                      <a:pPr marL="0" indent="0">
                        <a:buFontTx/>
                        <a:buNone/>
                      </a:pPr>
                      <a:r>
                        <a:rPr lang="en-US" sz="1400" b="0" dirty="0"/>
                        <a:t>For each location, one specific URL.</a:t>
                      </a:r>
                    </a:p>
                  </a:txBody>
                  <a:tcPr>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tcPr>
                </a:tc>
                <a:extLst>
                  <a:ext uri="{0D108BD9-81ED-4DB2-BD59-A6C34878D82A}">
                    <a16:rowId xmlns="" xmlns:a16="http://schemas.microsoft.com/office/drawing/2014/main" val="1051359508"/>
                  </a:ext>
                </a:extLst>
              </a:tr>
              <a:tr h="2283041">
                <a:tc>
                  <a:txBody>
                    <a:bodyPr/>
                    <a:lstStyle/>
                    <a:p>
                      <a:r>
                        <a:rPr lang="en-US" sz="1400" u="sng" dirty="0"/>
                        <a:t>For commits :</a:t>
                      </a:r>
                    </a:p>
                    <a:p>
                      <a:pPr marL="285750" indent="-285750">
                        <a:buFontTx/>
                        <a:buChar char="-"/>
                      </a:pPr>
                      <a:r>
                        <a:rPr lang="en-US" sz="1400" dirty="0"/>
                        <a:t>Developers push their changes </a:t>
                      </a:r>
                      <a:r>
                        <a:rPr lang="en-US" sz="1400" b="1" dirty="0"/>
                        <a:t>to a local repository (</a:t>
                      </a:r>
                      <a:r>
                        <a:rPr lang="en-US" sz="1400" b="0" dirty="0"/>
                        <a:t>located on the project root</a:t>
                      </a:r>
                      <a:r>
                        <a:rPr lang="en-US" sz="1400" b="1" dirty="0"/>
                        <a:t>).</a:t>
                      </a:r>
                    </a:p>
                    <a:p>
                      <a:pPr marL="0" indent="0">
                        <a:buFontTx/>
                        <a:buNone/>
                      </a:pPr>
                      <a:endParaRPr lang="en-US" sz="1400" b="1" dirty="0"/>
                    </a:p>
                    <a:p>
                      <a:pPr marL="285750" indent="-285750">
                        <a:buFontTx/>
                        <a:buChar char="-"/>
                      </a:pPr>
                      <a:r>
                        <a:rPr lang="en-US" sz="1400" b="1" dirty="0"/>
                        <a:t>They push later </a:t>
                      </a:r>
                      <a:r>
                        <a:rPr lang="en-US" sz="1400" b="0" dirty="0"/>
                        <a:t>the changes to the central server.</a:t>
                      </a:r>
                    </a:p>
                    <a:p>
                      <a:pPr marL="285750" indent="-285750">
                        <a:buFontTx/>
                        <a:buChar char="-"/>
                      </a:pPr>
                      <a:endParaRPr lang="en-US" sz="1400" b="0" dirty="0"/>
                    </a:p>
                    <a:p>
                      <a:pPr marL="285750" indent="-285750">
                        <a:buFont typeface="Wingdings" panose="05000000000000000000" pitchFamily="2" charset="2"/>
                        <a:buChar char="Ø"/>
                      </a:pPr>
                      <a:r>
                        <a:rPr lang="en-US" sz="1400" b="0" dirty="0"/>
                        <a:t>If they lost connection with the central server, they can </a:t>
                      </a:r>
                      <a:r>
                        <a:rPr lang="en-US" sz="1400" b="1" dirty="0"/>
                        <a:t>continue to save the changes to the local repository</a:t>
                      </a:r>
                      <a:r>
                        <a:rPr lang="en-US" sz="1400" b="0" dirty="0"/>
                        <a:t>. </a:t>
                      </a:r>
                    </a:p>
                    <a:p>
                      <a:endParaRPr lang="en-US" sz="1400" dirty="0"/>
                    </a:p>
                  </a:txBody>
                  <a:tcPr>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a:tcPr>
                </a:tc>
                <a:tc>
                  <a:txBody>
                    <a:bodyPr/>
                    <a:lstStyle/>
                    <a:p>
                      <a:r>
                        <a:rPr lang="en-US" sz="1400" u="sng" dirty="0"/>
                        <a:t>For commits :</a:t>
                      </a:r>
                    </a:p>
                    <a:p>
                      <a:pPr marL="285750" indent="-285750">
                        <a:buFontTx/>
                        <a:buChar char="-"/>
                      </a:pPr>
                      <a:r>
                        <a:rPr lang="en-US" sz="1400" dirty="0"/>
                        <a:t>Developers </a:t>
                      </a:r>
                      <a:r>
                        <a:rPr lang="en-US" sz="1400" b="1" dirty="0"/>
                        <a:t>must push </a:t>
                      </a:r>
                      <a:r>
                        <a:rPr lang="en-US" sz="1400" dirty="0"/>
                        <a:t>their changes </a:t>
                      </a:r>
                      <a:r>
                        <a:rPr lang="en-US" sz="1400" b="1" dirty="0"/>
                        <a:t>directly to the central server.</a:t>
                      </a:r>
                    </a:p>
                    <a:p>
                      <a:pPr marL="0" indent="0">
                        <a:buFontTx/>
                        <a:buNone/>
                      </a:pPr>
                      <a:r>
                        <a:rPr lang="en-US" sz="1400" b="1" dirty="0"/>
                        <a:t> </a:t>
                      </a:r>
                    </a:p>
                    <a:p>
                      <a:pPr marL="0" indent="0">
                        <a:buFontTx/>
                        <a:buNone/>
                      </a:pPr>
                      <a:endParaRPr lang="en-US" sz="1400" b="1" dirty="0"/>
                    </a:p>
                    <a:p>
                      <a:pPr marL="0" indent="0">
                        <a:buFontTx/>
                        <a:buNone/>
                      </a:pPr>
                      <a:endParaRPr lang="en-US" sz="1400" b="1" dirty="0"/>
                    </a:p>
                    <a:p>
                      <a:pPr marL="0" indent="0">
                        <a:buFontTx/>
                        <a:buNone/>
                      </a:pPr>
                      <a:endParaRPr lang="en-US" sz="1400" b="1" dirty="0"/>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dirty="0"/>
                        <a:t>If the connection is lost, they </a:t>
                      </a:r>
                      <a:r>
                        <a:rPr lang="en-US" sz="1400" b="1" dirty="0"/>
                        <a:t>CAN NOT save their changes to the central server.</a:t>
                      </a:r>
                      <a:endParaRPr lang="en-US" sz="1400" b="0" dirty="0"/>
                    </a:p>
                    <a:p>
                      <a:pPr marL="0" indent="0">
                        <a:buFontTx/>
                        <a:buNone/>
                      </a:pPr>
                      <a:endParaRPr lang="en-US" sz="1400" b="1" dirty="0"/>
                    </a:p>
                  </a:txBody>
                  <a:tcPr>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tcPr>
                </a:tc>
                <a:extLst>
                  <a:ext uri="{0D108BD9-81ED-4DB2-BD59-A6C34878D82A}">
                    <a16:rowId xmlns="" xmlns:a16="http://schemas.microsoft.com/office/drawing/2014/main" val="2836896683"/>
                  </a:ext>
                </a:extLst>
              </a:tr>
            </a:tbl>
          </a:graphicData>
        </a:graphic>
      </p:graphicFrame>
      <p:sp>
        <p:nvSpPr>
          <p:cNvPr id="3" name="TextBox 2">
            <a:extLst>
              <a:ext uri="{FF2B5EF4-FFF2-40B4-BE49-F238E27FC236}">
                <a16:creationId xmlns="" xmlns:a16="http://schemas.microsoft.com/office/drawing/2014/main" id="{60031E09-DEBD-4D94-8A34-EBBF107F630C}"/>
              </a:ext>
            </a:extLst>
          </p:cNvPr>
          <p:cNvSpPr txBox="1"/>
          <p:nvPr/>
        </p:nvSpPr>
        <p:spPr>
          <a:xfrm>
            <a:off x="4375484" y="6400800"/>
            <a:ext cx="3441032" cy="369332"/>
          </a:xfrm>
          <a:prstGeom prst="rect">
            <a:avLst/>
          </a:prstGeom>
          <a:noFill/>
        </p:spPr>
        <p:txBody>
          <a:bodyPr wrap="square" rtlCol="0">
            <a:spAutoFit/>
          </a:bodyPr>
          <a:lstStyle/>
          <a:p>
            <a:r>
              <a:rPr lang="en-US" dirty="0"/>
              <a:t>More information : </a:t>
            </a:r>
            <a:r>
              <a:rPr lang="en-US" dirty="0">
                <a:hlinkClick r:id="rId2"/>
              </a:rPr>
              <a:t>Git-Tower</a:t>
            </a:r>
            <a:endParaRPr lang="en-US" dirty="0"/>
          </a:p>
        </p:txBody>
      </p:sp>
    </p:spTree>
    <p:extLst>
      <p:ext uri="{BB962C8B-B14F-4D97-AF65-F5344CB8AC3E}">
        <p14:creationId xmlns:p14="http://schemas.microsoft.com/office/powerpoint/2010/main" val="2881534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remote (screenshots)</a:t>
            </a:r>
          </a:p>
        </p:txBody>
      </p:sp>
      <p:sp>
        <p:nvSpPr>
          <p:cNvPr id="3" name="Content Placeholder 2"/>
          <p:cNvSpPr>
            <a:spLocks noGrp="1"/>
          </p:cNvSpPr>
          <p:nvPr>
            <p:ph idx="1"/>
          </p:nvPr>
        </p:nvSpPr>
        <p:spPr>
          <a:xfrm>
            <a:off x="2759268" y="2621280"/>
            <a:ext cx="8915400" cy="3777622"/>
          </a:xfrm>
        </p:spPr>
        <p:txBody>
          <a:bodyPr>
            <a:normAutofit/>
          </a:bodyPr>
          <a:lstStyle/>
          <a:p>
            <a:pPr marL="0" indent="0">
              <a:buNone/>
            </a:pPr>
            <a:endParaRPr lang="en-GB" sz="1600" dirty="0"/>
          </a:p>
          <a:p>
            <a:endParaRPr lang="en-US" sz="1600" dirty="0"/>
          </a:p>
        </p:txBody>
      </p:sp>
      <p:pic>
        <p:nvPicPr>
          <p:cNvPr id="6" name="Picture 5">
            <a:extLst>
              <a:ext uri="{FF2B5EF4-FFF2-40B4-BE49-F238E27FC236}">
                <a16:creationId xmlns="" xmlns:a16="http://schemas.microsoft.com/office/drawing/2014/main" id="{A1EAC006-7FF3-41DE-8E51-E97E43BD5F4D}"/>
              </a:ext>
            </a:extLst>
          </p:cNvPr>
          <p:cNvPicPr>
            <a:picLocks noChangeAspect="1"/>
          </p:cNvPicPr>
          <p:nvPr/>
        </p:nvPicPr>
        <p:blipFill>
          <a:blip r:embed="rId2"/>
          <a:stretch>
            <a:fillRect/>
          </a:stretch>
        </p:blipFill>
        <p:spPr>
          <a:xfrm>
            <a:off x="2759268" y="2333932"/>
            <a:ext cx="8915400" cy="4387638"/>
          </a:xfrm>
          <a:prstGeom prst="rect">
            <a:avLst/>
          </a:prstGeom>
        </p:spPr>
      </p:pic>
      <p:pic>
        <p:nvPicPr>
          <p:cNvPr id="5" name="Picture 4" descr="A screenshot of a cell phone&#10;&#10;Description automatically generated">
            <a:extLst>
              <a:ext uri="{FF2B5EF4-FFF2-40B4-BE49-F238E27FC236}">
                <a16:creationId xmlns="" xmlns:a16="http://schemas.microsoft.com/office/drawing/2014/main" id="{00E57AA5-9081-489D-8532-3394C854BA35}"/>
              </a:ext>
            </a:extLst>
          </p:cNvPr>
          <p:cNvPicPr>
            <a:picLocks noChangeAspect="1"/>
          </p:cNvPicPr>
          <p:nvPr/>
        </p:nvPicPr>
        <p:blipFill>
          <a:blip r:embed="rId3"/>
          <a:stretch>
            <a:fillRect/>
          </a:stretch>
        </p:blipFill>
        <p:spPr>
          <a:xfrm>
            <a:off x="8520902" y="4713732"/>
            <a:ext cx="1952622" cy="1827276"/>
          </a:xfrm>
          <a:prstGeom prst="rect">
            <a:avLst/>
          </a:prstGeom>
        </p:spPr>
      </p:pic>
      <p:sp>
        <p:nvSpPr>
          <p:cNvPr id="9" name="TextBox 8">
            <a:extLst>
              <a:ext uri="{FF2B5EF4-FFF2-40B4-BE49-F238E27FC236}">
                <a16:creationId xmlns="" xmlns:a16="http://schemas.microsoft.com/office/drawing/2014/main" id="{30254A48-55AC-4CEE-93A6-46DE5270C0C0}"/>
              </a:ext>
            </a:extLst>
          </p:cNvPr>
          <p:cNvSpPr txBox="1"/>
          <p:nvPr/>
        </p:nvSpPr>
        <p:spPr>
          <a:xfrm>
            <a:off x="10971406" y="4690586"/>
            <a:ext cx="1188844" cy="184666"/>
          </a:xfrm>
          <a:prstGeom prst="rect">
            <a:avLst/>
          </a:prstGeom>
          <a:noFill/>
          <a:ln>
            <a:solidFill>
              <a:schemeClr val="accent1">
                <a:lumMod val="60000"/>
                <a:lumOff val="40000"/>
              </a:schemeClr>
            </a:solidFill>
          </a:ln>
        </p:spPr>
        <p:txBody>
          <a:bodyPr wrap="square" rtlCol="0">
            <a:spAutoFit/>
          </a:bodyPr>
          <a:lstStyle/>
          <a:p>
            <a:r>
              <a:rPr lang="en-US" sz="600" dirty="0"/>
              <a:t>Fork = copy of remote repo</a:t>
            </a:r>
          </a:p>
        </p:txBody>
      </p:sp>
      <p:cxnSp>
        <p:nvCxnSpPr>
          <p:cNvPr id="11" name="Straight Arrow Connector 10">
            <a:extLst>
              <a:ext uri="{FF2B5EF4-FFF2-40B4-BE49-F238E27FC236}">
                <a16:creationId xmlns="" xmlns:a16="http://schemas.microsoft.com/office/drawing/2014/main" id="{DDFB6695-85A7-44A2-9D00-2F97055E3FA0}"/>
              </a:ext>
            </a:extLst>
          </p:cNvPr>
          <p:cNvCxnSpPr>
            <a:cxnSpLocks/>
            <a:stCxn id="9" idx="1"/>
          </p:cNvCxnSpPr>
          <p:nvPr/>
        </p:nvCxnSpPr>
        <p:spPr>
          <a:xfrm flipH="1">
            <a:off x="10514134" y="4782919"/>
            <a:ext cx="457272" cy="14817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Arrow: Down 14">
            <a:extLst>
              <a:ext uri="{FF2B5EF4-FFF2-40B4-BE49-F238E27FC236}">
                <a16:creationId xmlns="" xmlns:a16="http://schemas.microsoft.com/office/drawing/2014/main" id="{27F5B866-D426-4432-9E16-400791A9F0FE}"/>
              </a:ext>
            </a:extLst>
          </p:cNvPr>
          <p:cNvSpPr/>
          <p:nvPr/>
        </p:nvSpPr>
        <p:spPr>
          <a:xfrm>
            <a:off x="8729748" y="5251132"/>
            <a:ext cx="128588" cy="752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ABFCF9E9-ACA3-42FF-8C68-0DBEA6B6BDE3}"/>
              </a:ext>
            </a:extLst>
          </p:cNvPr>
          <p:cNvSpPr txBox="1"/>
          <p:nvPr/>
        </p:nvSpPr>
        <p:spPr>
          <a:xfrm>
            <a:off x="7328217" y="5661897"/>
            <a:ext cx="1108563" cy="646331"/>
          </a:xfrm>
          <a:prstGeom prst="rect">
            <a:avLst/>
          </a:prstGeom>
          <a:noFill/>
          <a:ln>
            <a:solidFill>
              <a:srgbClr val="FFC000"/>
            </a:solidFill>
          </a:ln>
        </p:spPr>
        <p:txBody>
          <a:bodyPr wrap="square" rtlCol="0">
            <a:spAutoFit/>
          </a:bodyPr>
          <a:lstStyle/>
          <a:p>
            <a:r>
              <a:rPr lang="en-US" sz="600" dirty="0"/>
              <a:t>1. When cloning a repo, a </a:t>
            </a:r>
            <a:r>
              <a:rPr lang="en-US" sz="600" b="1" dirty="0"/>
              <a:t>remote</a:t>
            </a:r>
            <a:r>
              <a:rPr lang="en-US" sz="600" dirty="0"/>
              <a:t> named </a:t>
            </a:r>
            <a:r>
              <a:rPr lang="en-US" sz="600" b="1" dirty="0">
                <a:latin typeface="Courier New" panose="02070309020205020404" pitchFamily="49" charset="0"/>
                <a:cs typeface="Courier New" panose="02070309020205020404" pitchFamily="49" charset="0"/>
              </a:rPr>
              <a:t>origin</a:t>
            </a:r>
            <a:r>
              <a:rPr lang="en-US" sz="600" dirty="0"/>
              <a:t> is created, pointing to the </a:t>
            </a:r>
            <a:r>
              <a:rPr lang="en-US" sz="600" b="1" dirty="0"/>
              <a:t>URL</a:t>
            </a:r>
            <a:r>
              <a:rPr lang="en-US" sz="600" dirty="0"/>
              <a:t> where you </a:t>
            </a:r>
            <a:r>
              <a:rPr lang="en-US" sz="600" b="1" dirty="0"/>
              <a:t>cloned</a:t>
            </a:r>
            <a:r>
              <a:rPr lang="en-US" sz="600" dirty="0"/>
              <a:t> your repo</a:t>
            </a:r>
          </a:p>
        </p:txBody>
      </p:sp>
      <p:cxnSp>
        <p:nvCxnSpPr>
          <p:cNvPr id="18" name="Straight Arrow Connector 17">
            <a:extLst>
              <a:ext uri="{FF2B5EF4-FFF2-40B4-BE49-F238E27FC236}">
                <a16:creationId xmlns="" xmlns:a16="http://schemas.microsoft.com/office/drawing/2014/main" id="{80272215-79AC-4B03-9D99-1D0AAFAB8F19}"/>
              </a:ext>
            </a:extLst>
          </p:cNvPr>
          <p:cNvCxnSpPr>
            <a:cxnSpLocks/>
            <a:stCxn id="16" idx="1"/>
          </p:cNvCxnSpPr>
          <p:nvPr/>
        </p:nvCxnSpPr>
        <p:spPr>
          <a:xfrm flipH="1" flipV="1">
            <a:off x="5344513" y="4378645"/>
            <a:ext cx="1983704" cy="160641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71C9110D-EDE7-41C1-9231-E079F9AB3370}"/>
              </a:ext>
            </a:extLst>
          </p:cNvPr>
          <p:cNvCxnSpPr>
            <a:cxnSpLocks/>
            <a:stCxn id="16" idx="1"/>
          </p:cNvCxnSpPr>
          <p:nvPr/>
        </p:nvCxnSpPr>
        <p:spPr>
          <a:xfrm flipH="1" flipV="1">
            <a:off x="5301651" y="4483419"/>
            <a:ext cx="2026566" cy="150164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 xmlns:a16="http://schemas.microsoft.com/office/drawing/2014/main" id="{70339F49-1564-4C0C-84D6-11392ED7C531}"/>
              </a:ext>
            </a:extLst>
          </p:cNvPr>
          <p:cNvSpPr txBox="1"/>
          <p:nvPr/>
        </p:nvSpPr>
        <p:spPr>
          <a:xfrm>
            <a:off x="9772844" y="5433278"/>
            <a:ext cx="1770626" cy="646331"/>
          </a:xfrm>
          <a:prstGeom prst="rect">
            <a:avLst/>
          </a:prstGeom>
          <a:noFill/>
          <a:ln>
            <a:solidFill>
              <a:srgbClr val="FF0000"/>
            </a:solidFill>
          </a:ln>
        </p:spPr>
        <p:txBody>
          <a:bodyPr wrap="square" rtlCol="0">
            <a:spAutoFit/>
          </a:bodyPr>
          <a:lstStyle/>
          <a:p>
            <a:r>
              <a:rPr lang="en-US" sz="600" dirty="0"/>
              <a:t>2. </a:t>
            </a:r>
            <a:r>
              <a:rPr lang="en-US" sz="600" b="1" dirty="0">
                <a:solidFill>
                  <a:srgbClr val="FFC000"/>
                </a:solidFill>
              </a:rPr>
              <a:t>If you decide to create a fork </a:t>
            </a:r>
            <a:r>
              <a:rPr lang="en-US" sz="600" dirty="0"/>
              <a:t>of this remote repo (to avoid to corrupt your original repo with wrong Git commands), instead of cloning the repo, you can only add a </a:t>
            </a:r>
            <a:r>
              <a:rPr lang="en-US" sz="600" dirty="0" err="1"/>
              <a:t>shortname</a:t>
            </a:r>
            <a:r>
              <a:rPr lang="en-US" sz="600" dirty="0"/>
              <a:t> pointing to its URL and after update its branches.</a:t>
            </a:r>
          </a:p>
        </p:txBody>
      </p:sp>
      <p:cxnSp>
        <p:nvCxnSpPr>
          <p:cNvPr id="29" name="Straight Arrow Connector 28">
            <a:extLst>
              <a:ext uri="{FF2B5EF4-FFF2-40B4-BE49-F238E27FC236}">
                <a16:creationId xmlns="" xmlns:a16="http://schemas.microsoft.com/office/drawing/2014/main" id="{669D0264-095D-402A-A792-B757D8C597FD}"/>
              </a:ext>
            </a:extLst>
          </p:cNvPr>
          <p:cNvCxnSpPr>
            <a:cxnSpLocks/>
            <a:stCxn id="27" idx="0"/>
          </p:cNvCxnSpPr>
          <p:nvPr/>
        </p:nvCxnSpPr>
        <p:spPr>
          <a:xfrm flipV="1">
            <a:off x="10658157" y="4931094"/>
            <a:ext cx="667719" cy="5021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FE2C1791-88D5-443E-A49F-37A549A1FE50}"/>
              </a:ext>
            </a:extLst>
          </p:cNvPr>
          <p:cNvCxnSpPr>
            <a:cxnSpLocks/>
            <a:stCxn id="27" idx="1"/>
          </p:cNvCxnSpPr>
          <p:nvPr/>
        </p:nvCxnSpPr>
        <p:spPr>
          <a:xfrm flipH="1" flipV="1">
            <a:off x="5361352" y="4231620"/>
            <a:ext cx="4411492" cy="15248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 xmlns:a16="http://schemas.microsoft.com/office/drawing/2014/main" id="{F5BAFF25-756E-478A-894E-AB2445BFEF61}"/>
              </a:ext>
            </a:extLst>
          </p:cNvPr>
          <p:cNvSpPr txBox="1">
            <a:spLocks/>
          </p:cNvSpPr>
          <p:nvPr/>
        </p:nvSpPr>
        <p:spPr>
          <a:xfrm>
            <a:off x="2592495" y="1663539"/>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sz="1400" dirty="0"/>
              <a:t>Where </a:t>
            </a:r>
            <a:r>
              <a:rPr lang="en-GB" sz="1400" dirty="0">
                <a:latin typeface="Courier New" panose="02070309020205020404" pitchFamily="49" charset="0"/>
                <a:cs typeface="Courier New" panose="02070309020205020404" pitchFamily="49" charset="0"/>
              </a:rPr>
              <a:t>git remote </a:t>
            </a:r>
            <a:r>
              <a:rPr lang="en-US" sz="1400" dirty="0"/>
              <a:t>could be useful : managing a remote repo and its forks.</a:t>
            </a:r>
            <a:endParaRPr lang="en-GB" sz="1400" dirty="0">
              <a:latin typeface="Courier New" panose="02070309020205020404" pitchFamily="49" charset="0"/>
              <a:cs typeface="Courier New" panose="02070309020205020404" pitchFamily="49" charset="0"/>
            </a:endParaRPr>
          </a:p>
          <a:p>
            <a:pPr marL="0" indent="0">
              <a:buFont typeface="Wingdings 3" charset="2"/>
              <a:buNone/>
            </a:pPr>
            <a:endParaRPr lang="en-GB" sz="1400" dirty="0">
              <a:latin typeface="Courier New" panose="02070309020205020404" pitchFamily="49" charset="0"/>
              <a:cs typeface="Courier New" panose="02070309020205020404" pitchFamily="49" charset="0"/>
            </a:endParaRPr>
          </a:p>
          <a:p>
            <a:pPr marL="0" indent="0">
              <a:buNone/>
            </a:pPr>
            <a:endParaRPr lang="en-US" sz="1400" dirty="0"/>
          </a:p>
        </p:txBody>
      </p:sp>
    </p:spTree>
    <p:extLst>
      <p:ext uri="{BB962C8B-B14F-4D97-AF65-F5344CB8AC3E}">
        <p14:creationId xmlns:p14="http://schemas.microsoft.com/office/powerpoint/2010/main" val="336033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remote (screenshots)</a:t>
            </a:r>
          </a:p>
        </p:txBody>
      </p:sp>
      <p:sp>
        <p:nvSpPr>
          <p:cNvPr id="3" name="Content Placeholder 2"/>
          <p:cNvSpPr>
            <a:spLocks noGrp="1"/>
          </p:cNvSpPr>
          <p:nvPr>
            <p:ph idx="1"/>
          </p:nvPr>
        </p:nvSpPr>
        <p:spPr>
          <a:xfrm>
            <a:off x="2589212" y="2133600"/>
            <a:ext cx="8915400" cy="3777622"/>
          </a:xfrm>
        </p:spPr>
        <p:txBody>
          <a:bodyPr>
            <a:normAutofit/>
          </a:bodyPr>
          <a:lstStyle/>
          <a:p>
            <a:pPr marL="0" indent="0">
              <a:buNone/>
            </a:pPr>
            <a:endParaRPr lang="en-GB" sz="1600" dirty="0"/>
          </a:p>
          <a:p>
            <a:endParaRPr lang="en-US" sz="1600" dirty="0"/>
          </a:p>
        </p:txBody>
      </p:sp>
      <p:pic>
        <p:nvPicPr>
          <p:cNvPr id="4" name="Picture 3">
            <a:extLst>
              <a:ext uri="{FF2B5EF4-FFF2-40B4-BE49-F238E27FC236}">
                <a16:creationId xmlns="" xmlns:a16="http://schemas.microsoft.com/office/drawing/2014/main" id="{E3028F5B-6B2E-4C66-B855-9E0BC132081C}"/>
              </a:ext>
            </a:extLst>
          </p:cNvPr>
          <p:cNvPicPr>
            <a:picLocks noChangeAspect="1"/>
          </p:cNvPicPr>
          <p:nvPr/>
        </p:nvPicPr>
        <p:blipFill>
          <a:blip r:embed="rId2"/>
          <a:stretch>
            <a:fillRect/>
          </a:stretch>
        </p:blipFill>
        <p:spPr>
          <a:xfrm>
            <a:off x="2700010" y="1966905"/>
            <a:ext cx="8804602" cy="4111012"/>
          </a:xfrm>
          <a:prstGeom prst="rect">
            <a:avLst/>
          </a:prstGeom>
        </p:spPr>
      </p:pic>
      <p:sp>
        <p:nvSpPr>
          <p:cNvPr id="5" name="TextBox 4">
            <a:extLst>
              <a:ext uri="{FF2B5EF4-FFF2-40B4-BE49-F238E27FC236}">
                <a16:creationId xmlns="" xmlns:a16="http://schemas.microsoft.com/office/drawing/2014/main" id="{10F655AD-AFCA-4BF0-8465-7E0D8AC55F2F}"/>
              </a:ext>
            </a:extLst>
          </p:cNvPr>
          <p:cNvSpPr txBox="1"/>
          <p:nvPr/>
        </p:nvSpPr>
        <p:spPr>
          <a:xfrm>
            <a:off x="2589212" y="4710893"/>
            <a:ext cx="5326070" cy="1754326"/>
          </a:xfrm>
          <a:prstGeom prst="rect">
            <a:avLst/>
          </a:prstGeom>
          <a:noFill/>
          <a:ln>
            <a:solidFill>
              <a:srgbClr val="FF0000"/>
            </a:solidFill>
          </a:ln>
        </p:spPr>
        <p:txBody>
          <a:bodyPr wrap="square" rtlCol="0">
            <a:spAutoFit/>
          </a:bodyPr>
          <a:lstStyle/>
          <a:p>
            <a:r>
              <a:rPr lang="fr-BE" sz="1200" b="1" dirty="0" err="1"/>
              <a:t>My</a:t>
            </a:r>
            <a:r>
              <a:rPr lang="fr-BE" sz="1200" b="1" dirty="0"/>
              <a:t> opinion :</a:t>
            </a:r>
            <a:r>
              <a:rPr lang="fr-BE" sz="1200" dirty="0"/>
              <a:t> </a:t>
            </a:r>
            <a:r>
              <a:rPr lang="fr-BE" sz="1200" b="1" dirty="0">
                <a:solidFill>
                  <a:srgbClr val="FF0000"/>
                </a:solidFill>
              </a:rPr>
              <a:t>the scenario to </a:t>
            </a:r>
            <a:r>
              <a:rPr lang="fr-BE" sz="1200" b="1" dirty="0" err="1">
                <a:solidFill>
                  <a:srgbClr val="FF0000"/>
                </a:solidFill>
              </a:rPr>
              <a:t>avoid</a:t>
            </a:r>
            <a:r>
              <a:rPr lang="fr-BE" sz="1200" b="1" dirty="0">
                <a:solidFill>
                  <a:srgbClr val="FF0000"/>
                </a:solidFill>
              </a:rPr>
              <a:t> (</a:t>
            </a:r>
            <a:r>
              <a:rPr lang="fr-BE" sz="1200" b="1" dirty="0" err="1">
                <a:solidFill>
                  <a:srgbClr val="FF0000"/>
                </a:solidFill>
              </a:rPr>
              <a:t>creating</a:t>
            </a:r>
            <a:r>
              <a:rPr lang="fr-BE" sz="1200" b="1" dirty="0">
                <a:solidFill>
                  <a:srgbClr val="FF0000"/>
                </a:solidFill>
              </a:rPr>
              <a:t> a </a:t>
            </a:r>
            <a:r>
              <a:rPr lang="fr-BE" sz="1200" b="1" dirty="0" err="1">
                <a:solidFill>
                  <a:srgbClr val="FF0000"/>
                </a:solidFill>
              </a:rPr>
              <a:t>common</a:t>
            </a:r>
            <a:r>
              <a:rPr lang="fr-BE" sz="1200" b="1" dirty="0">
                <a:solidFill>
                  <a:srgbClr val="FF0000"/>
                </a:solidFill>
              </a:rPr>
              <a:t> .git folder for all </a:t>
            </a:r>
            <a:r>
              <a:rPr lang="fr-BE" sz="1200" b="1" dirty="0" err="1">
                <a:solidFill>
                  <a:srgbClr val="FF0000"/>
                </a:solidFill>
              </a:rPr>
              <a:t>projects</a:t>
            </a:r>
            <a:r>
              <a:rPr lang="fr-BE" sz="1200" b="1" dirty="0">
                <a:solidFill>
                  <a:srgbClr val="FF0000"/>
                </a:solidFill>
              </a:rPr>
              <a:t>) !</a:t>
            </a:r>
          </a:p>
          <a:p>
            <a:endParaRPr lang="fr-BE" sz="1200" b="1" dirty="0">
              <a:solidFill>
                <a:srgbClr val="FF0000"/>
              </a:solidFill>
            </a:endParaRPr>
          </a:p>
          <a:p>
            <a:r>
              <a:rPr lang="fr-BE" sz="1200" dirty="0" err="1">
                <a:solidFill>
                  <a:schemeClr val="bg2">
                    <a:lumMod val="50000"/>
                  </a:schemeClr>
                </a:solidFill>
              </a:rPr>
              <a:t>Instead</a:t>
            </a:r>
            <a:r>
              <a:rPr lang="fr-BE" sz="1200" dirty="0">
                <a:solidFill>
                  <a:schemeClr val="bg2">
                    <a:lumMod val="50000"/>
                  </a:schemeClr>
                </a:solidFill>
              </a:rPr>
              <a:t> :</a:t>
            </a:r>
          </a:p>
          <a:p>
            <a:endParaRPr lang="fr-BE" sz="1200" dirty="0">
              <a:solidFill>
                <a:schemeClr val="bg2">
                  <a:lumMod val="50000"/>
                </a:schemeClr>
              </a:solidFill>
            </a:endParaRPr>
          </a:p>
          <a:p>
            <a:pPr marL="171450" indent="-171450">
              <a:buFontTx/>
              <a:buChar char="-"/>
            </a:pPr>
            <a:r>
              <a:rPr lang="fr-BE" sz="1200" dirty="0" err="1">
                <a:solidFill>
                  <a:schemeClr val="bg2">
                    <a:lumMod val="50000"/>
                  </a:schemeClr>
                </a:solidFill>
              </a:rPr>
              <a:t>Each</a:t>
            </a:r>
            <a:r>
              <a:rPr lang="fr-BE" sz="1200" dirty="0">
                <a:solidFill>
                  <a:schemeClr val="bg2">
                    <a:lumMod val="50000"/>
                  </a:schemeClr>
                </a:solidFill>
              </a:rPr>
              <a:t> </a:t>
            </a:r>
            <a:r>
              <a:rPr lang="fr-BE" sz="1200" dirty="0" err="1">
                <a:solidFill>
                  <a:schemeClr val="bg2">
                    <a:lumMod val="50000"/>
                  </a:schemeClr>
                </a:solidFill>
              </a:rPr>
              <a:t>project</a:t>
            </a:r>
            <a:r>
              <a:rPr lang="fr-BE" sz="1200" dirty="0">
                <a:solidFill>
                  <a:schemeClr val="bg2">
                    <a:lumMod val="50000"/>
                  </a:schemeClr>
                </a:solidFill>
              </a:rPr>
              <a:t> has </a:t>
            </a:r>
            <a:r>
              <a:rPr lang="fr-BE" sz="1200" dirty="0" err="1">
                <a:solidFill>
                  <a:schemeClr val="bg2">
                    <a:lumMod val="50000"/>
                  </a:schemeClr>
                </a:solidFill>
              </a:rPr>
              <a:t>its</a:t>
            </a:r>
            <a:r>
              <a:rPr lang="fr-BE" sz="1200" dirty="0">
                <a:solidFill>
                  <a:schemeClr val="bg2">
                    <a:lumMod val="50000"/>
                  </a:schemeClr>
                </a:solidFill>
              </a:rPr>
              <a:t> .git folder and </a:t>
            </a:r>
            <a:r>
              <a:rPr lang="fr-BE" sz="1200" dirty="0" err="1">
                <a:solidFill>
                  <a:schemeClr val="bg2">
                    <a:lumMod val="50000"/>
                  </a:schemeClr>
                </a:solidFill>
              </a:rPr>
              <a:t>we</a:t>
            </a:r>
            <a:r>
              <a:rPr lang="fr-BE" sz="1200" dirty="0">
                <a:solidFill>
                  <a:schemeClr val="bg2">
                    <a:lumMod val="50000"/>
                  </a:schemeClr>
                </a:solidFill>
              </a:rPr>
              <a:t> </a:t>
            </a:r>
            <a:r>
              <a:rPr lang="fr-BE" sz="1200" dirty="0" err="1">
                <a:solidFill>
                  <a:schemeClr val="bg2">
                    <a:lumMod val="50000"/>
                  </a:schemeClr>
                </a:solidFill>
              </a:rPr>
              <a:t>avoid</a:t>
            </a:r>
            <a:r>
              <a:rPr lang="fr-BE" sz="1200" dirty="0">
                <a:solidFill>
                  <a:schemeClr val="bg2">
                    <a:lumMod val="50000"/>
                  </a:schemeClr>
                </a:solidFill>
              </a:rPr>
              <a:t> </a:t>
            </a:r>
            <a:r>
              <a:rPr lang="fr-BE" sz="1200" dirty="0" err="1">
                <a:solidFill>
                  <a:schemeClr val="bg2">
                    <a:lumMod val="50000"/>
                  </a:schemeClr>
                </a:solidFill>
              </a:rPr>
              <a:t>mixing</a:t>
            </a:r>
            <a:r>
              <a:rPr lang="fr-BE" sz="1200" dirty="0">
                <a:solidFill>
                  <a:schemeClr val="bg2">
                    <a:lumMod val="50000"/>
                  </a:schemeClr>
                </a:solidFill>
              </a:rPr>
              <a:t> </a:t>
            </a:r>
            <a:r>
              <a:rPr lang="fr-BE" sz="1200" dirty="0" err="1">
                <a:solidFill>
                  <a:schemeClr val="bg2">
                    <a:lumMod val="50000"/>
                  </a:schemeClr>
                </a:solidFill>
              </a:rPr>
              <a:t>with</a:t>
            </a:r>
            <a:r>
              <a:rPr lang="fr-BE" sz="1200" dirty="0">
                <a:solidFill>
                  <a:schemeClr val="bg2">
                    <a:lumMod val="50000"/>
                  </a:schemeClr>
                </a:solidFill>
              </a:rPr>
              <a:t> </a:t>
            </a:r>
            <a:r>
              <a:rPr lang="fr-BE" sz="1200" dirty="0" err="1">
                <a:solidFill>
                  <a:schemeClr val="bg2">
                    <a:lumMod val="50000"/>
                  </a:schemeClr>
                </a:solidFill>
              </a:rPr>
              <a:t>history</a:t>
            </a:r>
            <a:r>
              <a:rPr lang="fr-BE" sz="1200" dirty="0">
                <a:solidFill>
                  <a:schemeClr val="bg2">
                    <a:lumMod val="50000"/>
                  </a:schemeClr>
                </a:solidFill>
              </a:rPr>
              <a:t> </a:t>
            </a:r>
            <a:r>
              <a:rPr lang="fr-BE" sz="1200" dirty="0" err="1">
                <a:solidFill>
                  <a:schemeClr val="bg2">
                    <a:lumMod val="50000"/>
                  </a:schemeClr>
                </a:solidFill>
              </a:rPr>
              <a:t>commits</a:t>
            </a:r>
            <a:r>
              <a:rPr lang="fr-BE" sz="1200" dirty="0">
                <a:solidFill>
                  <a:schemeClr val="bg2">
                    <a:lumMod val="50000"/>
                  </a:schemeClr>
                </a:solidFill>
              </a:rPr>
              <a:t> </a:t>
            </a:r>
            <a:r>
              <a:rPr lang="fr-BE" sz="1200" dirty="0" err="1">
                <a:solidFill>
                  <a:schemeClr val="bg2">
                    <a:lumMod val="50000"/>
                  </a:schemeClr>
                </a:solidFill>
              </a:rPr>
              <a:t>from</a:t>
            </a:r>
            <a:r>
              <a:rPr lang="fr-BE" sz="1200" dirty="0">
                <a:solidFill>
                  <a:schemeClr val="bg2">
                    <a:lumMod val="50000"/>
                  </a:schemeClr>
                </a:solidFill>
              </a:rPr>
              <a:t> </a:t>
            </a:r>
            <a:r>
              <a:rPr lang="fr-BE" sz="1200" dirty="0" err="1">
                <a:solidFill>
                  <a:schemeClr val="bg2">
                    <a:lumMod val="50000"/>
                  </a:schemeClr>
                </a:solidFill>
              </a:rPr>
              <a:t>other</a:t>
            </a:r>
            <a:r>
              <a:rPr lang="fr-BE" sz="1200" dirty="0">
                <a:solidFill>
                  <a:schemeClr val="bg2">
                    <a:lumMod val="50000"/>
                  </a:schemeClr>
                </a:solidFill>
              </a:rPr>
              <a:t> </a:t>
            </a:r>
            <a:r>
              <a:rPr lang="fr-BE" sz="1200" dirty="0" err="1">
                <a:solidFill>
                  <a:schemeClr val="bg2">
                    <a:lumMod val="50000"/>
                  </a:schemeClr>
                </a:solidFill>
              </a:rPr>
              <a:t>projects</a:t>
            </a:r>
            <a:r>
              <a:rPr lang="fr-BE" sz="1200" dirty="0">
                <a:solidFill>
                  <a:schemeClr val="bg2">
                    <a:lumMod val="50000"/>
                  </a:schemeClr>
                </a:solidFill>
              </a:rPr>
              <a:t>.</a:t>
            </a:r>
          </a:p>
          <a:p>
            <a:pPr marL="171450" indent="-171450">
              <a:buFontTx/>
              <a:buChar char="-"/>
            </a:pPr>
            <a:endParaRPr lang="fr-BE" sz="1200" dirty="0">
              <a:solidFill>
                <a:schemeClr val="bg2">
                  <a:lumMod val="50000"/>
                </a:schemeClr>
              </a:solidFill>
            </a:endParaRPr>
          </a:p>
          <a:p>
            <a:pPr marL="171450" indent="-171450">
              <a:buFontTx/>
              <a:buChar char="-"/>
            </a:pPr>
            <a:r>
              <a:rPr lang="fr-BE" sz="1200" dirty="0">
                <a:solidFill>
                  <a:schemeClr val="bg2">
                    <a:lumMod val="50000"/>
                  </a:schemeClr>
                </a:solidFill>
              </a:rPr>
              <a:t>The ‘</a:t>
            </a:r>
            <a:r>
              <a:rPr lang="fr-BE" sz="1200" dirty="0" err="1">
                <a:solidFill>
                  <a:srgbClr val="FFC000"/>
                </a:solidFill>
              </a:rPr>
              <a:t>origin</a:t>
            </a:r>
            <a:r>
              <a:rPr lang="fr-BE" sz="1200" dirty="0">
                <a:solidFill>
                  <a:schemeClr val="bg2">
                    <a:lumMod val="50000"/>
                  </a:schemeClr>
                </a:solidFill>
              </a:rPr>
              <a:t>’ </a:t>
            </a:r>
            <a:r>
              <a:rPr lang="fr-BE" sz="1200" dirty="0" err="1">
                <a:solidFill>
                  <a:schemeClr val="bg2">
                    <a:lumMod val="50000"/>
                  </a:schemeClr>
                </a:solidFill>
              </a:rPr>
              <a:t>remote</a:t>
            </a:r>
            <a:r>
              <a:rPr lang="fr-BE" sz="1200" dirty="0">
                <a:solidFill>
                  <a:schemeClr val="bg2">
                    <a:lumMod val="50000"/>
                  </a:schemeClr>
                </a:solidFill>
              </a:rPr>
              <a:t> </a:t>
            </a:r>
            <a:r>
              <a:rPr lang="fr-BE" sz="1200" dirty="0" err="1">
                <a:solidFill>
                  <a:schemeClr val="bg2">
                    <a:lumMod val="50000"/>
                  </a:schemeClr>
                </a:solidFill>
              </a:rPr>
              <a:t>branch</a:t>
            </a:r>
            <a:r>
              <a:rPr lang="fr-BE" sz="1200" dirty="0">
                <a:solidFill>
                  <a:schemeClr val="bg2">
                    <a:lumMod val="50000"/>
                  </a:schemeClr>
                </a:solidFill>
              </a:rPr>
              <a:t> </a:t>
            </a:r>
            <a:r>
              <a:rPr lang="fr-BE" sz="1200" dirty="0" err="1">
                <a:solidFill>
                  <a:schemeClr val="bg2">
                    <a:lumMod val="50000"/>
                  </a:schemeClr>
                </a:solidFill>
              </a:rPr>
              <a:t>will</a:t>
            </a:r>
            <a:r>
              <a:rPr lang="fr-BE" sz="1200" dirty="0">
                <a:solidFill>
                  <a:schemeClr val="bg2">
                    <a:lumMod val="50000"/>
                  </a:schemeClr>
                </a:solidFill>
              </a:rPr>
              <a:t> point to the respective URL</a:t>
            </a:r>
          </a:p>
        </p:txBody>
      </p:sp>
    </p:spTree>
    <p:extLst>
      <p:ext uri="{BB962C8B-B14F-4D97-AF65-F5344CB8AC3E}">
        <p14:creationId xmlns:p14="http://schemas.microsoft.com/office/powerpoint/2010/main" val="288484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push</a:t>
            </a:r>
          </a:p>
        </p:txBody>
      </p:sp>
      <p:sp>
        <p:nvSpPr>
          <p:cNvPr id="3" name="Content Placeholder 2"/>
          <p:cNvSpPr>
            <a:spLocks noGrp="1"/>
          </p:cNvSpPr>
          <p:nvPr>
            <p:ph idx="1"/>
          </p:nvPr>
        </p:nvSpPr>
        <p:spPr/>
        <p:txBody>
          <a:bodyPr>
            <a:normAutofit/>
          </a:bodyPr>
          <a:lstStyle/>
          <a:p>
            <a:r>
              <a:rPr lang="fr-BE" sz="1400" dirty="0">
                <a:latin typeface="Courier New" panose="02070309020205020404" pitchFamily="49" charset="0"/>
                <a:cs typeface="Courier New" panose="02070309020205020404" pitchFamily="49" charset="0"/>
              </a:rPr>
              <a:t>git push</a:t>
            </a:r>
            <a:r>
              <a:rPr lang="fr-BE" sz="1400" dirty="0">
                <a:cs typeface="Courier New" panose="02070309020205020404" pitchFamily="49" charset="0"/>
              </a:rPr>
              <a:t> </a:t>
            </a:r>
            <a:r>
              <a:rPr lang="fr-BE" sz="1400" dirty="0" err="1">
                <a:cs typeface="Courier New" panose="02070309020205020404" pitchFamily="49" charset="0"/>
              </a:rPr>
              <a:t>i</a:t>
            </a:r>
            <a:r>
              <a:rPr lang="fr-BE" sz="1400" dirty="0" err="1"/>
              <a:t>s</a:t>
            </a:r>
            <a:r>
              <a:rPr lang="fr-BE" sz="1400" dirty="0"/>
              <a:t> </a:t>
            </a:r>
            <a:r>
              <a:rPr lang="fr-BE" sz="1400" dirty="0" err="1"/>
              <a:t>used</a:t>
            </a:r>
            <a:r>
              <a:rPr lang="fr-BE" sz="1400" dirty="0"/>
              <a:t> to </a:t>
            </a:r>
            <a:r>
              <a:rPr lang="fr-BE" sz="1400" dirty="0" err="1"/>
              <a:t>transfer</a:t>
            </a:r>
            <a:r>
              <a:rPr lang="fr-BE" sz="1400" dirty="0"/>
              <a:t> local </a:t>
            </a:r>
            <a:r>
              <a:rPr lang="fr-BE" sz="1400" dirty="0" err="1"/>
              <a:t>commits</a:t>
            </a:r>
            <a:r>
              <a:rPr lang="fr-BE" sz="1400" dirty="0"/>
              <a:t> to the </a:t>
            </a:r>
            <a:r>
              <a:rPr lang="fr-BE" sz="1400" dirty="0" err="1"/>
              <a:t>remote</a:t>
            </a:r>
            <a:r>
              <a:rPr lang="fr-BE" sz="1400" dirty="0"/>
              <a:t> repository. It </a:t>
            </a:r>
            <a:r>
              <a:rPr lang="fr-BE" sz="1400" dirty="0" err="1"/>
              <a:t>is</a:t>
            </a:r>
            <a:r>
              <a:rPr lang="fr-BE" sz="1400" dirty="0"/>
              <a:t> </a:t>
            </a:r>
            <a:r>
              <a:rPr lang="fr-BE" sz="1400" dirty="0" err="1">
                <a:solidFill>
                  <a:srgbClr val="FFC000"/>
                </a:solidFill>
              </a:rPr>
              <a:t>advised</a:t>
            </a:r>
            <a:r>
              <a:rPr lang="fr-BE" sz="1400" dirty="0">
                <a:solidFill>
                  <a:srgbClr val="FFC000"/>
                </a:solidFill>
              </a:rPr>
              <a:t> to </a:t>
            </a:r>
            <a:r>
              <a:rPr lang="fr-BE" sz="1400" dirty="0" err="1">
                <a:solidFill>
                  <a:srgbClr val="FFC000"/>
                </a:solidFill>
              </a:rPr>
              <a:t>specify</a:t>
            </a:r>
            <a:r>
              <a:rPr lang="fr-BE" sz="1400" dirty="0">
                <a:solidFill>
                  <a:srgbClr val="FFC000"/>
                </a:solidFill>
              </a:rPr>
              <a:t> </a:t>
            </a:r>
            <a:r>
              <a:rPr lang="fr-BE" sz="1400" dirty="0" err="1">
                <a:solidFill>
                  <a:srgbClr val="FFC000"/>
                </a:solidFill>
              </a:rPr>
              <a:t>from</a:t>
            </a:r>
            <a:r>
              <a:rPr lang="fr-BE" sz="1400" dirty="0">
                <a:solidFill>
                  <a:srgbClr val="FFC000"/>
                </a:solidFill>
              </a:rPr>
              <a:t> </a:t>
            </a:r>
            <a:r>
              <a:rPr lang="fr-BE" sz="1400" dirty="0" err="1">
                <a:solidFill>
                  <a:srgbClr val="FFC000"/>
                </a:solidFill>
              </a:rPr>
              <a:t>which</a:t>
            </a:r>
            <a:r>
              <a:rPr lang="fr-BE" sz="1400" dirty="0">
                <a:solidFill>
                  <a:srgbClr val="FFC000"/>
                </a:solidFill>
              </a:rPr>
              <a:t> </a:t>
            </a:r>
            <a:r>
              <a:rPr lang="fr-BE" sz="1400" dirty="0" err="1">
                <a:solidFill>
                  <a:srgbClr val="FFC000"/>
                </a:solidFill>
              </a:rPr>
              <a:t>branch</a:t>
            </a:r>
            <a:r>
              <a:rPr lang="fr-BE" sz="1400" dirty="0"/>
              <a:t> </a:t>
            </a:r>
            <a:r>
              <a:rPr lang="fr-BE" sz="1400" dirty="0" err="1"/>
              <a:t>we</a:t>
            </a:r>
            <a:r>
              <a:rPr lang="fr-BE" sz="1400" dirty="0"/>
              <a:t> </a:t>
            </a:r>
            <a:r>
              <a:rPr lang="fr-BE" sz="1400" dirty="0" err="1"/>
              <a:t>want</a:t>
            </a:r>
            <a:r>
              <a:rPr lang="fr-BE" sz="1400" dirty="0"/>
              <a:t> to push </a:t>
            </a:r>
            <a:r>
              <a:rPr lang="fr-BE" sz="1400" dirty="0" err="1"/>
              <a:t>our</a:t>
            </a:r>
            <a:r>
              <a:rPr lang="fr-BE" sz="1400" dirty="0"/>
              <a:t> </a:t>
            </a:r>
            <a:r>
              <a:rPr lang="fr-BE" sz="1400" dirty="0" err="1"/>
              <a:t>commits</a:t>
            </a:r>
            <a:r>
              <a:rPr lang="fr-BE" sz="1400" dirty="0"/>
              <a:t> :</a:t>
            </a:r>
          </a:p>
          <a:p>
            <a:pPr marL="0" indent="0">
              <a:buNone/>
            </a:pPr>
            <a:r>
              <a:rPr lang="fr-BE" sz="1600" dirty="0">
                <a:latin typeface="Courier New" panose="02070309020205020404" pitchFamily="49" charset="0"/>
                <a:cs typeface="Courier New" panose="02070309020205020404" pitchFamily="49" charset="0"/>
              </a:rPr>
              <a:t>	</a:t>
            </a:r>
            <a:r>
              <a:rPr lang="fr-BE" sz="1400" dirty="0">
                <a:latin typeface="Courier New" panose="02070309020205020404" pitchFamily="49" charset="0"/>
                <a:cs typeface="Courier New" panose="02070309020205020404" pitchFamily="49" charset="0"/>
              </a:rPr>
              <a:t>git push </a:t>
            </a:r>
            <a:r>
              <a:rPr lang="en-US" sz="1400" dirty="0">
                <a:solidFill>
                  <a:schemeClr val="tx1"/>
                </a:solidFill>
                <a:latin typeface="Courier New" panose="02070309020205020404" pitchFamily="49" charset="0"/>
                <a:cs typeface="Courier New" panose="02070309020205020404" pitchFamily="49" charset="0"/>
              </a:rPr>
              <a:t>&lt;</a:t>
            </a:r>
            <a:r>
              <a:rPr lang="fr-BE" sz="1400" dirty="0" err="1">
                <a:latin typeface="Courier New" panose="02070309020205020404" pitchFamily="49" charset="0"/>
                <a:cs typeface="Courier New" panose="02070309020205020404" pitchFamily="49" charset="0"/>
              </a:rPr>
              <a:t>remote_name</a:t>
            </a:r>
            <a:r>
              <a:rPr lang="en-US" sz="1400" dirty="0">
                <a:solidFill>
                  <a:schemeClr val="tx1"/>
                </a:solidFill>
                <a:latin typeface="Courier New" panose="02070309020205020404" pitchFamily="49" charset="0"/>
                <a:cs typeface="Courier New" panose="02070309020205020404" pitchFamily="49" charset="0"/>
              </a:rPr>
              <a:t>&gt;</a:t>
            </a:r>
            <a:r>
              <a:rPr lang="fr-BE" sz="1400" dirty="0">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&lt;</a:t>
            </a:r>
            <a:r>
              <a:rPr lang="fr-BE" sz="1400" dirty="0" err="1">
                <a:latin typeface="Courier New" panose="02070309020205020404" pitchFamily="49" charset="0"/>
                <a:cs typeface="Courier New" panose="02070309020205020404" pitchFamily="49" charset="0"/>
              </a:rPr>
              <a:t>branch_name</a:t>
            </a:r>
            <a:r>
              <a:rPr lang="en-US" sz="1400" dirty="0">
                <a:solidFill>
                  <a:schemeClr val="tx1"/>
                </a:solidFill>
                <a:latin typeface="Courier New" panose="02070309020205020404" pitchFamily="49" charset="0"/>
                <a:cs typeface="Courier New" panose="02070309020205020404" pitchFamily="49" charset="0"/>
              </a:rPr>
              <a:t>&gt;</a:t>
            </a:r>
            <a:endParaRPr lang="fr-BE" sz="1400" dirty="0">
              <a:solidFill>
                <a:schemeClr val="tx1"/>
              </a:solidFill>
              <a:latin typeface="Courier New" panose="02070309020205020404" pitchFamily="49" charset="0"/>
              <a:cs typeface="Courier New" panose="02070309020205020404" pitchFamily="49" charset="0"/>
            </a:endParaRPr>
          </a:p>
          <a:p>
            <a:pPr marL="0" indent="0">
              <a:buNone/>
            </a:pPr>
            <a:endParaRPr lang="fr-BE" sz="1400" dirty="0">
              <a:latin typeface="Courier New" panose="02070309020205020404" pitchFamily="49" charset="0"/>
              <a:cs typeface="Courier New" panose="02070309020205020404" pitchFamily="49" charset="0"/>
            </a:endParaRPr>
          </a:p>
          <a:p>
            <a:r>
              <a:rPr lang="fr-BE" sz="1400" dirty="0" err="1"/>
              <a:t>We</a:t>
            </a:r>
            <a:r>
              <a:rPr lang="fr-BE" sz="1400" dirty="0"/>
              <a:t> </a:t>
            </a:r>
            <a:r>
              <a:rPr lang="fr-BE" sz="1400" dirty="0" err="1"/>
              <a:t>also</a:t>
            </a:r>
            <a:r>
              <a:rPr lang="fr-BE" sz="1400" dirty="0"/>
              <a:t> use </a:t>
            </a:r>
            <a:r>
              <a:rPr lang="fr-BE" sz="1400" dirty="0" err="1"/>
              <a:t>this</a:t>
            </a:r>
            <a:r>
              <a:rPr lang="fr-BE" sz="1400" dirty="0"/>
              <a:t> command to </a:t>
            </a:r>
            <a:r>
              <a:rPr lang="fr-BE" sz="1400" dirty="0" err="1"/>
              <a:t>transfer</a:t>
            </a:r>
            <a:r>
              <a:rPr lang="fr-BE" sz="1400" dirty="0"/>
              <a:t> all local tags to the </a:t>
            </a:r>
            <a:r>
              <a:rPr lang="fr-BE" sz="1400" dirty="0" err="1"/>
              <a:t>remote</a:t>
            </a:r>
            <a:r>
              <a:rPr lang="fr-BE" sz="1400" dirty="0"/>
              <a:t> </a:t>
            </a:r>
            <a:r>
              <a:rPr lang="fr-BE" sz="1400" dirty="0" err="1"/>
              <a:t>repository</a:t>
            </a:r>
            <a:r>
              <a:rPr lang="fr-BE" sz="1400" dirty="0"/>
              <a:t>. </a:t>
            </a:r>
            <a:r>
              <a:rPr lang="en-GB" sz="1400" b="1" dirty="0"/>
              <a:t>Tags are not automatically pushed when you push a branch</a:t>
            </a:r>
            <a:r>
              <a:rPr lang="en-GB" sz="1400" dirty="0"/>
              <a:t>. The --tags flag sends all of your local tags to the remote repository.</a:t>
            </a:r>
            <a:endParaRPr lang="fr-BE" sz="1400" dirty="0"/>
          </a:p>
          <a:p>
            <a:pPr marL="0" indent="0">
              <a:buNone/>
            </a:pPr>
            <a:r>
              <a:rPr lang="fr-BE" sz="1600" dirty="0">
                <a:latin typeface="Courier New" panose="02070309020205020404" pitchFamily="49" charset="0"/>
                <a:cs typeface="Courier New" panose="02070309020205020404" pitchFamily="49" charset="0"/>
              </a:rPr>
              <a:t>	</a:t>
            </a:r>
            <a:r>
              <a:rPr lang="fr-BE" sz="1400" dirty="0">
                <a:latin typeface="Courier New" panose="02070309020205020404" pitchFamily="49" charset="0"/>
                <a:cs typeface="Courier New" panose="02070309020205020404" pitchFamily="49" charset="0"/>
              </a:rPr>
              <a:t>git push </a:t>
            </a:r>
            <a:r>
              <a:rPr lang="en-US" sz="1400" dirty="0">
                <a:solidFill>
                  <a:schemeClr val="tx1"/>
                </a:solidFill>
                <a:latin typeface="Courier New" panose="02070309020205020404" pitchFamily="49" charset="0"/>
                <a:cs typeface="Courier New" panose="02070309020205020404" pitchFamily="49" charset="0"/>
              </a:rPr>
              <a:t>&lt;</a:t>
            </a:r>
            <a:r>
              <a:rPr lang="fr-BE" sz="1400" dirty="0" err="1">
                <a:latin typeface="Courier New" panose="02070309020205020404" pitchFamily="49" charset="0"/>
                <a:cs typeface="Courier New" panose="02070309020205020404" pitchFamily="49" charset="0"/>
              </a:rPr>
              <a:t>remote_name</a:t>
            </a:r>
            <a:r>
              <a:rPr lang="en-US" sz="1400" dirty="0">
                <a:solidFill>
                  <a:schemeClr val="tx1"/>
                </a:solidFill>
                <a:latin typeface="Courier New" panose="02070309020205020404" pitchFamily="49" charset="0"/>
                <a:cs typeface="Courier New" panose="02070309020205020404" pitchFamily="49" charset="0"/>
              </a:rPr>
              <a:t>&gt;</a:t>
            </a:r>
            <a:r>
              <a:rPr lang="fr-BE" sz="1400" dirty="0">
                <a:latin typeface="Courier New" panose="02070309020205020404" pitchFamily="49" charset="0"/>
                <a:cs typeface="Courier New" panose="02070309020205020404" pitchFamily="49" charset="0"/>
              </a:rPr>
              <a:t> --tags</a:t>
            </a:r>
          </a:p>
          <a:p>
            <a:pPr marL="0" indent="0">
              <a:buNone/>
            </a:pP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30829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Content Placeholder 44" descr="A close up of a map&#10;&#10;Description automatically generated">
            <a:extLst>
              <a:ext uri="{FF2B5EF4-FFF2-40B4-BE49-F238E27FC236}">
                <a16:creationId xmlns="" xmlns:a16="http://schemas.microsoft.com/office/drawing/2014/main" id="{3500BBB9-AA6B-4533-B683-5002C02E6B5E}"/>
              </a:ext>
            </a:extLst>
          </p:cNvPr>
          <p:cNvPicPr>
            <a:picLocks noGrp="1" noChangeAspect="1"/>
          </p:cNvPicPr>
          <p:nvPr>
            <p:ph idx="1"/>
          </p:nvPr>
        </p:nvPicPr>
        <p:blipFill>
          <a:blip r:embed="rId2"/>
          <a:stretch>
            <a:fillRect/>
          </a:stretch>
        </p:blipFill>
        <p:spPr>
          <a:xfrm>
            <a:off x="2589213" y="2900909"/>
            <a:ext cx="8915400" cy="2243631"/>
          </a:xfr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push (screenshots)</a:t>
            </a:r>
          </a:p>
        </p:txBody>
      </p:sp>
      <p:sp>
        <p:nvSpPr>
          <p:cNvPr id="9" name="TextBox 8">
            <a:extLst>
              <a:ext uri="{FF2B5EF4-FFF2-40B4-BE49-F238E27FC236}">
                <a16:creationId xmlns="" xmlns:a16="http://schemas.microsoft.com/office/drawing/2014/main" id="{65187AAB-6B42-4476-BD38-6D1979485847}"/>
              </a:ext>
            </a:extLst>
          </p:cNvPr>
          <p:cNvSpPr txBox="1"/>
          <p:nvPr/>
        </p:nvSpPr>
        <p:spPr>
          <a:xfrm>
            <a:off x="10004612" y="2269864"/>
            <a:ext cx="1500000" cy="261610"/>
          </a:xfrm>
          <a:prstGeom prst="rect">
            <a:avLst/>
          </a:prstGeom>
          <a:noFill/>
        </p:spPr>
        <p:txBody>
          <a:bodyPr wrap="square" rtlCol="0">
            <a:spAutoFit/>
          </a:bodyPr>
          <a:lstStyle/>
          <a:p>
            <a:r>
              <a:rPr lang="en-US" sz="1100" dirty="0"/>
              <a:t>Remote repository</a:t>
            </a:r>
          </a:p>
        </p:txBody>
      </p:sp>
      <p:sp>
        <p:nvSpPr>
          <p:cNvPr id="10" name="TextBox 9">
            <a:extLst>
              <a:ext uri="{FF2B5EF4-FFF2-40B4-BE49-F238E27FC236}">
                <a16:creationId xmlns="" xmlns:a16="http://schemas.microsoft.com/office/drawing/2014/main" id="{3D2C8BB5-35E4-4E67-819B-055C5B5377E8}"/>
              </a:ext>
            </a:extLst>
          </p:cNvPr>
          <p:cNvSpPr txBox="1"/>
          <p:nvPr/>
        </p:nvSpPr>
        <p:spPr>
          <a:xfrm>
            <a:off x="3562675" y="5609534"/>
            <a:ext cx="2323680" cy="1061829"/>
          </a:xfrm>
          <a:prstGeom prst="rect">
            <a:avLst/>
          </a:prstGeom>
          <a:noFill/>
          <a:ln>
            <a:solidFill>
              <a:srgbClr val="782009"/>
            </a:solidFill>
          </a:ln>
        </p:spPr>
        <p:txBody>
          <a:bodyPr wrap="square" rtlCol="0">
            <a:spAutoFit/>
          </a:bodyPr>
          <a:lstStyle/>
          <a:p>
            <a:r>
              <a:rPr lang="en-US" sz="1050" dirty="0"/>
              <a:t>In the 1</a:t>
            </a:r>
            <a:r>
              <a:rPr lang="en-US" sz="1050" baseline="30000" dirty="0"/>
              <a:t>st</a:t>
            </a:r>
            <a:r>
              <a:rPr lang="en-US" sz="1050" dirty="0"/>
              <a:t> case, </a:t>
            </a:r>
            <a:r>
              <a:rPr lang="en-US" sz="1050" b="1" dirty="0">
                <a:solidFill>
                  <a:srgbClr val="00B0F0"/>
                </a:solidFill>
              </a:rPr>
              <a:t>until now</a:t>
            </a:r>
            <a:r>
              <a:rPr lang="en-US" sz="1050" dirty="0"/>
              <a:t>, we didn’t push our </a:t>
            </a:r>
            <a:r>
              <a:rPr lang="en-US" sz="1050" dirty="0">
                <a:latin typeface="Courier New" panose="02070309020205020404" pitchFamily="49" charset="0"/>
                <a:cs typeface="Courier New" panose="02070309020205020404" pitchFamily="49" charset="0"/>
              </a:rPr>
              <a:t>feature1</a:t>
            </a:r>
            <a:r>
              <a:rPr lang="en-US" sz="1050" dirty="0"/>
              <a:t> local branch.</a:t>
            </a:r>
          </a:p>
          <a:p>
            <a:endParaRPr lang="en-US" sz="1050" dirty="0"/>
          </a:p>
          <a:p>
            <a:r>
              <a:rPr lang="en-US" sz="1050" dirty="0"/>
              <a:t>Thus, the remote repo doesn’t have any </a:t>
            </a:r>
            <a:r>
              <a:rPr lang="en-US" sz="1050" dirty="0">
                <a:solidFill>
                  <a:srgbClr val="FFC000"/>
                </a:solidFill>
                <a:latin typeface="Courier New" panose="02070309020205020404" pitchFamily="49" charset="0"/>
                <a:cs typeface="Courier New" panose="02070309020205020404" pitchFamily="49" charset="0"/>
              </a:rPr>
              <a:t>feature1</a:t>
            </a:r>
            <a:r>
              <a:rPr lang="en-US" sz="1050" dirty="0"/>
              <a:t> </a:t>
            </a:r>
            <a:r>
              <a:rPr lang="en-US" sz="1050" b="1" dirty="0">
                <a:solidFill>
                  <a:srgbClr val="FFC000"/>
                </a:solidFill>
              </a:rPr>
              <a:t>ref pointer</a:t>
            </a:r>
          </a:p>
        </p:txBody>
      </p:sp>
      <p:sp>
        <p:nvSpPr>
          <p:cNvPr id="17" name="TextBox 16">
            <a:extLst>
              <a:ext uri="{FF2B5EF4-FFF2-40B4-BE49-F238E27FC236}">
                <a16:creationId xmlns="" xmlns:a16="http://schemas.microsoft.com/office/drawing/2014/main" id="{5CC4C9F0-542B-4910-8C26-1D4139D6F9AE}"/>
              </a:ext>
            </a:extLst>
          </p:cNvPr>
          <p:cNvSpPr txBox="1"/>
          <p:nvPr/>
        </p:nvSpPr>
        <p:spPr>
          <a:xfrm>
            <a:off x="8128911" y="5609534"/>
            <a:ext cx="2740336" cy="1061829"/>
          </a:xfrm>
          <a:prstGeom prst="rect">
            <a:avLst/>
          </a:prstGeom>
          <a:noFill/>
          <a:ln>
            <a:solidFill>
              <a:srgbClr val="782009"/>
            </a:solidFill>
          </a:ln>
        </p:spPr>
        <p:txBody>
          <a:bodyPr wrap="square" rtlCol="0">
            <a:spAutoFit/>
          </a:bodyPr>
          <a:lstStyle/>
          <a:p>
            <a:r>
              <a:rPr lang="en-US" sz="1050" dirty="0"/>
              <a:t>In the 2</a:t>
            </a:r>
            <a:r>
              <a:rPr lang="en-US" sz="1050" baseline="30000" dirty="0"/>
              <a:t>nd</a:t>
            </a:r>
            <a:r>
              <a:rPr lang="en-US" sz="1050" dirty="0"/>
              <a:t> case, we are in our </a:t>
            </a:r>
            <a:r>
              <a:rPr lang="en-US" sz="1050" dirty="0">
                <a:latin typeface="Courier New" panose="02070309020205020404" pitchFamily="49" charset="0"/>
                <a:cs typeface="Courier New" panose="02070309020205020404" pitchFamily="49" charset="0"/>
              </a:rPr>
              <a:t>feature1</a:t>
            </a:r>
            <a:r>
              <a:rPr lang="en-US" sz="1050" dirty="0"/>
              <a:t> local branch and we proceed with </a:t>
            </a:r>
            <a:r>
              <a:rPr lang="en-US" sz="1050" dirty="0">
                <a:latin typeface="Courier New" panose="02070309020205020404" pitchFamily="49" charset="0"/>
                <a:cs typeface="Courier New" panose="02070309020205020404" pitchFamily="49" charset="0"/>
              </a:rPr>
              <a:t>git push</a:t>
            </a:r>
            <a:endParaRPr lang="en-US" sz="1050" dirty="0"/>
          </a:p>
          <a:p>
            <a:endParaRPr lang="en-US" sz="1050" dirty="0"/>
          </a:p>
          <a:p>
            <a:r>
              <a:rPr lang="en-US" sz="1050" dirty="0"/>
              <a:t>Now, we updated the remote repo with a </a:t>
            </a:r>
            <a:r>
              <a:rPr lang="en-US" sz="1050" dirty="0">
                <a:solidFill>
                  <a:srgbClr val="FFC000"/>
                </a:solidFill>
                <a:latin typeface="Courier New" panose="02070309020205020404" pitchFamily="49" charset="0"/>
                <a:cs typeface="Courier New" panose="02070309020205020404" pitchFamily="49" charset="0"/>
              </a:rPr>
              <a:t>feature1</a:t>
            </a:r>
            <a:r>
              <a:rPr lang="en-US" sz="1050" dirty="0"/>
              <a:t> </a:t>
            </a:r>
            <a:r>
              <a:rPr lang="en-US" sz="1050" b="1" dirty="0">
                <a:solidFill>
                  <a:srgbClr val="FFC000"/>
                </a:solidFill>
              </a:rPr>
              <a:t>ref pointer</a:t>
            </a:r>
          </a:p>
        </p:txBody>
      </p:sp>
      <p:sp>
        <p:nvSpPr>
          <p:cNvPr id="15" name="Arrow: Pentagon 14">
            <a:extLst>
              <a:ext uri="{FF2B5EF4-FFF2-40B4-BE49-F238E27FC236}">
                <a16:creationId xmlns="" xmlns:a16="http://schemas.microsoft.com/office/drawing/2014/main" id="{DA4130F9-AA17-49F0-A41F-1759E722E650}"/>
              </a:ext>
            </a:extLst>
          </p:cNvPr>
          <p:cNvSpPr/>
          <p:nvPr/>
        </p:nvSpPr>
        <p:spPr>
          <a:xfrm rot="5400000">
            <a:off x="9199658" y="2805139"/>
            <a:ext cx="598842" cy="19154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14" name="Arrow: Pentagon 13">
            <a:extLst>
              <a:ext uri="{FF2B5EF4-FFF2-40B4-BE49-F238E27FC236}">
                <a16:creationId xmlns="" xmlns:a16="http://schemas.microsoft.com/office/drawing/2014/main" id="{68F6109E-EDDD-43AA-99C1-86CA71348016}"/>
              </a:ext>
            </a:extLst>
          </p:cNvPr>
          <p:cNvSpPr/>
          <p:nvPr/>
        </p:nvSpPr>
        <p:spPr>
          <a:xfrm rot="5400000">
            <a:off x="9944100" y="3104560"/>
            <a:ext cx="697454" cy="191540"/>
          </a:xfrm>
          <a:prstGeom prst="homePlat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Feature1</a:t>
            </a:r>
          </a:p>
        </p:txBody>
      </p:sp>
      <p:sp>
        <p:nvSpPr>
          <p:cNvPr id="13" name="Arrow: Pentagon 12">
            <a:extLst>
              <a:ext uri="{FF2B5EF4-FFF2-40B4-BE49-F238E27FC236}">
                <a16:creationId xmlns="" xmlns:a16="http://schemas.microsoft.com/office/drawing/2014/main" id="{DF02644A-1EE6-4134-9928-AF586B7A2859}"/>
              </a:ext>
            </a:extLst>
          </p:cNvPr>
          <p:cNvSpPr/>
          <p:nvPr/>
        </p:nvSpPr>
        <p:spPr>
          <a:xfrm rot="5400000">
            <a:off x="5796579" y="2805139"/>
            <a:ext cx="598842" cy="1915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27" name="Oval 26">
            <a:extLst>
              <a:ext uri="{FF2B5EF4-FFF2-40B4-BE49-F238E27FC236}">
                <a16:creationId xmlns="" xmlns:a16="http://schemas.microsoft.com/office/drawing/2014/main" id="{22C234E5-A4D6-4461-AD1E-89884E255F73}"/>
              </a:ext>
            </a:extLst>
          </p:cNvPr>
          <p:cNvSpPr/>
          <p:nvPr/>
        </p:nvSpPr>
        <p:spPr>
          <a:xfrm>
            <a:off x="7675197" y="2887642"/>
            <a:ext cx="147637" cy="142875"/>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 xmlns:a16="http://schemas.microsoft.com/office/drawing/2014/main" id="{DCF50452-3BD3-4E7D-AF96-232047BD17A3}"/>
              </a:ext>
            </a:extLst>
          </p:cNvPr>
          <p:cNvSpPr txBox="1"/>
          <p:nvPr/>
        </p:nvSpPr>
        <p:spPr>
          <a:xfrm>
            <a:off x="8128911" y="1094328"/>
            <a:ext cx="2740336" cy="577081"/>
          </a:xfrm>
          <a:prstGeom prst="rect">
            <a:avLst/>
          </a:prstGeom>
          <a:noFill/>
          <a:ln>
            <a:solidFill>
              <a:srgbClr val="782009"/>
            </a:solidFill>
          </a:ln>
        </p:spPr>
        <p:txBody>
          <a:bodyPr wrap="square" rtlCol="0">
            <a:spAutoFit/>
          </a:bodyPr>
          <a:lstStyle/>
          <a:p>
            <a:r>
              <a:rPr lang="en-US" sz="1050" dirty="0"/>
              <a:t>Please pay attention at the colors in the circles. Each color represent a branch.</a:t>
            </a:r>
            <a:endParaRPr lang="en-US" sz="1050" b="1" dirty="0">
              <a:solidFill>
                <a:srgbClr val="FFC000"/>
              </a:solidFill>
            </a:endParaRPr>
          </a:p>
        </p:txBody>
      </p:sp>
      <p:cxnSp>
        <p:nvCxnSpPr>
          <p:cNvPr id="29" name="Straight Arrow Connector 28">
            <a:extLst>
              <a:ext uri="{FF2B5EF4-FFF2-40B4-BE49-F238E27FC236}">
                <a16:creationId xmlns="" xmlns:a16="http://schemas.microsoft.com/office/drawing/2014/main" id="{85E89423-338D-4904-A63D-3F77E8B81B9F}"/>
              </a:ext>
            </a:extLst>
          </p:cNvPr>
          <p:cNvCxnSpPr>
            <a:cxnSpLocks/>
          </p:cNvCxnSpPr>
          <p:nvPr/>
        </p:nvCxnSpPr>
        <p:spPr>
          <a:xfrm flipH="1">
            <a:off x="8343900" y="1684676"/>
            <a:ext cx="400523" cy="894665"/>
          </a:xfrm>
          <a:prstGeom prst="straightConnector1">
            <a:avLst/>
          </a:prstGeom>
          <a:ln>
            <a:solidFill>
              <a:srgbClr val="782009"/>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 xmlns:a16="http://schemas.microsoft.com/office/drawing/2014/main" id="{77900D84-3260-4C9A-BC74-E702BBD67972}"/>
              </a:ext>
            </a:extLst>
          </p:cNvPr>
          <p:cNvSpPr/>
          <p:nvPr/>
        </p:nvSpPr>
        <p:spPr>
          <a:xfrm>
            <a:off x="7523252" y="2601488"/>
            <a:ext cx="1557790" cy="14072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A3C9BA82-EF53-4EA4-BD3B-E3A3D61722FA}"/>
              </a:ext>
            </a:extLst>
          </p:cNvPr>
          <p:cNvSpPr/>
          <p:nvPr/>
        </p:nvSpPr>
        <p:spPr>
          <a:xfrm>
            <a:off x="2589211" y="2579341"/>
            <a:ext cx="8915401" cy="1280890"/>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Pentagon 15">
            <a:extLst>
              <a:ext uri="{FF2B5EF4-FFF2-40B4-BE49-F238E27FC236}">
                <a16:creationId xmlns="" xmlns:a16="http://schemas.microsoft.com/office/drawing/2014/main" id="{6EC414D9-5C03-4947-94D6-1A731DE37B25}"/>
              </a:ext>
            </a:extLst>
          </p:cNvPr>
          <p:cNvSpPr/>
          <p:nvPr/>
        </p:nvSpPr>
        <p:spPr>
          <a:xfrm rot="5400000">
            <a:off x="7450872" y="2402283"/>
            <a:ext cx="598842" cy="19154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12" name="Arrow: Pentagon 11">
            <a:extLst>
              <a:ext uri="{FF2B5EF4-FFF2-40B4-BE49-F238E27FC236}">
                <a16:creationId xmlns="" xmlns:a16="http://schemas.microsoft.com/office/drawing/2014/main" id="{CF9025CD-8884-4676-AA6A-CC3482D31ADA}"/>
              </a:ext>
            </a:extLst>
          </p:cNvPr>
          <p:cNvSpPr/>
          <p:nvPr/>
        </p:nvSpPr>
        <p:spPr>
          <a:xfrm rot="5400000">
            <a:off x="2868611" y="2397148"/>
            <a:ext cx="598842" cy="19154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34" name="TextBox 33">
            <a:extLst>
              <a:ext uri="{FF2B5EF4-FFF2-40B4-BE49-F238E27FC236}">
                <a16:creationId xmlns="" xmlns:a16="http://schemas.microsoft.com/office/drawing/2014/main" id="{E9A82225-E64A-42EB-BA7C-26B3D2A978E0}"/>
              </a:ext>
            </a:extLst>
          </p:cNvPr>
          <p:cNvSpPr txBox="1"/>
          <p:nvPr/>
        </p:nvSpPr>
        <p:spPr>
          <a:xfrm>
            <a:off x="2418032" y="5242066"/>
            <a:ext cx="1500000" cy="261610"/>
          </a:xfrm>
          <a:prstGeom prst="rect">
            <a:avLst/>
          </a:prstGeom>
          <a:noFill/>
        </p:spPr>
        <p:txBody>
          <a:bodyPr wrap="square" rtlCol="0">
            <a:spAutoFit/>
          </a:bodyPr>
          <a:lstStyle/>
          <a:p>
            <a:r>
              <a:rPr lang="en-US" sz="1100" dirty="0"/>
              <a:t>Local repository</a:t>
            </a:r>
          </a:p>
        </p:txBody>
      </p:sp>
      <p:sp>
        <p:nvSpPr>
          <p:cNvPr id="35" name="Rectangle 34">
            <a:extLst>
              <a:ext uri="{FF2B5EF4-FFF2-40B4-BE49-F238E27FC236}">
                <a16:creationId xmlns="" xmlns:a16="http://schemas.microsoft.com/office/drawing/2014/main" id="{6A23AA12-6A15-494F-ABD2-BCD5807B1BD4}"/>
              </a:ext>
            </a:extLst>
          </p:cNvPr>
          <p:cNvSpPr/>
          <p:nvPr/>
        </p:nvSpPr>
        <p:spPr>
          <a:xfrm>
            <a:off x="5238750" y="3963666"/>
            <a:ext cx="1466850" cy="19598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386C5891-C8C1-4660-9F70-4F341DD2A124}"/>
              </a:ext>
            </a:extLst>
          </p:cNvPr>
          <p:cNvSpPr/>
          <p:nvPr/>
        </p:nvSpPr>
        <p:spPr>
          <a:xfrm>
            <a:off x="9825038" y="3958150"/>
            <a:ext cx="1679574" cy="19598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Pentagon 40">
            <a:extLst>
              <a:ext uri="{FF2B5EF4-FFF2-40B4-BE49-F238E27FC236}">
                <a16:creationId xmlns="" xmlns:a16="http://schemas.microsoft.com/office/drawing/2014/main" id="{497348F2-5E11-4FAD-AEB7-D746BD19B053}"/>
              </a:ext>
            </a:extLst>
          </p:cNvPr>
          <p:cNvSpPr/>
          <p:nvPr/>
        </p:nvSpPr>
        <p:spPr>
          <a:xfrm rot="5400000">
            <a:off x="9944100" y="4493897"/>
            <a:ext cx="697454" cy="191540"/>
          </a:xfrm>
          <a:prstGeom prst="homePlat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Feature1</a:t>
            </a:r>
          </a:p>
        </p:txBody>
      </p:sp>
      <p:sp>
        <p:nvSpPr>
          <p:cNvPr id="46" name="Oval 45">
            <a:extLst>
              <a:ext uri="{FF2B5EF4-FFF2-40B4-BE49-F238E27FC236}">
                <a16:creationId xmlns="" xmlns:a16="http://schemas.microsoft.com/office/drawing/2014/main" id="{CF6C11AB-71FC-4187-9D31-53CC8A5CFBBB}"/>
              </a:ext>
            </a:extLst>
          </p:cNvPr>
          <p:cNvSpPr/>
          <p:nvPr/>
        </p:nvSpPr>
        <p:spPr>
          <a:xfrm>
            <a:off x="3094213" y="4259990"/>
            <a:ext cx="147637" cy="142875"/>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A2E3421F-393C-4B01-A431-79F76968C342}"/>
              </a:ext>
            </a:extLst>
          </p:cNvPr>
          <p:cNvSpPr/>
          <p:nvPr/>
        </p:nvSpPr>
        <p:spPr>
          <a:xfrm>
            <a:off x="7675196" y="4258870"/>
            <a:ext cx="147637" cy="142875"/>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F5F5F6F1-673F-4E7F-83A3-85FD2C7A6721}"/>
              </a:ext>
            </a:extLst>
          </p:cNvPr>
          <p:cNvSpPr/>
          <p:nvPr/>
        </p:nvSpPr>
        <p:spPr>
          <a:xfrm>
            <a:off x="3094213" y="2895774"/>
            <a:ext cx="147637" cy="142875"/>
          </a:xfrm>
          <a:prstGeom prst="ellipse">
            <a:avLst/>
          </a:prstGeom>
          <a:gradFill flip="none" rotWithShape="1">
            <a:gsLst>
              <a:gs pos="0">
                <a:schemeClr val="accent1">
                  <a:lumMod val="60000"/>
                  <a:lumOff val="40000"/>
                </a:schemeClr>
              </a:gs>
              <a:gs pos="10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CF6C11AB-71FC-4187-9D31-53CC8A5CFBBB}"/>
              </a:ext>
            </a:extLst>
          </p:cNvPr>
          <p:cNvSpPr/>
          <p:nvPr/>
        </p:nvSpPr>
        <p:spPr>
          <a:xfrm>
            <a:off x="6033135" y="4650516"/>
            <a:ext cx="125730" cy="12151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4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5" grpId="0" animBg="1"/>
      <p:bldP spid="14" grpId="0" animBg="1"/>
      <p:bldP spid="13" grpId="0" animBg="1"/>
      <p:bldP spid="28" grpId="0" animBg="1"/>
      <p:bldP spid="32" grpId="0" animBg="1"/>
      <p:bldP spid="8" grpId="0" animBg="1"/>
      <p:bldP spid="16" grpId="0" animBg="1"/>
      <p:bldP spid="12" grpId="0" animBg="1"/>
      <p:bldP spid="35" grpId="0" animBg="1"/>
      <p:bldP spid="36" grpId="0" animBg="1"/>
      <p:bldP spid="4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push origin --tags (screenshots)</a:t>
            </a:r>
          </a:p>
        </p:txBody>
      </p:sp>
      <p:pic>
        <p:nvPicPr>
          <p:cNvPr id="4" name="Picture 3">
            <a:extLst>
              <a:ext uri="{FF2B5EF4-FFF2-40B4-BE49-F238E27FC236}">
                <a16:creationId xmlns="" xmlns:a16="http://schemas.microsoft.com/office/drawing/2014/main" id="{647B12DB-202F-496B-9FA2-586D2231B6B8}"/>
              </a:ext>
            </a:extLst>
          </p:cNvPr>
          <p:cNvPicPr>
            <a:picLocks noChangeAspect="1"/>
          </p:cNvPicPr>
          <p:nvPr/>
        </p:nvPicPr>
        <p:blipFill>
          <a:blip r:embed="rId2"/>
          <a:stretch>
            <a:fillRect/>
          </a:stretch>
        </p:blipFill>
        <p:spPr>
          <a:xfrm>
            <a:off x="5093306" y="1651818"/>
            <a:ext cx="5777407" cy="3046959"/>
          </a:xfrm>
          <a:prstGeom prst="rect">
            <a:avLst/>
          </a:prstGeom>
        </p:spPr>
      </p:pic>
      <p:pic>
        <p:nvPicPr>
          <p:cNvPr id="5" name="Picture 4">
            <a:extLst>
              <a:ext uri="{FF2B5EF4-FFF2-40B4-BE49-F238E27FC236}">
                <a16:creationId xmlns="" xmlns:a16="http://schemas.microsoft.com/office/drawing/2014/main" id="{D344C83B-2BF5-47F0-A62E-C06BC7FBAEDB}"/>
              </a:ext>
            </a:extLst>
          </p:cNvPr>
          <p:cNvPicPr>
            <a:picLocks noChangeAspect="1"/>
          </p:cNvPicPr>
          <p:nvPr/>
        </p:nvPicPr>
        <p:blipFill>
          <a:blip r:embed="rId3"/>
          <a:stretch>
            <a:fillRect/>
          </a:stretch>
        </p:blipFill>
        <p:spPr>
          <a:xfrm>
            <a:off x="5093306" y="5327067"/>
            <a:ext cx="5706240" cy="1349609"/>
          </a:xfrm>
          <a:prstGeom prst="rect">
            <a:avLst/>
          </a:prstGeom>
        </p:spPr>
      </p:pic>
      <p:sp>
        <p:nvSpPr>
          <p:cNvPr id="6" name="Rectangle 5">
            <a:extLst>
              <a:ext uri="{FF2B5EF4-FFF2-40B4-BE49-F238E27FC236}">
                <a16:creationId xmlns="" xmlns:a16="http://schemas.microsoft.com/office/drawing/2014/main" id="{DA3AC9EC-8FF1-4F6C-9FC7-994C6952F8F3}"/>
              </a:ext>
            </a:extLst>
          </p:cNvPr>
          <p:cNvSpPr/>
          <p:nvPr/>
        </p:nvSpPr>
        <p:spPr>
          <a:xfrm>
            <a:off x="4896323" y="2932709"/>
            <a:ext cx="2150590" cy="366510"/>
          </a:xfrm>
          <a:prstGeom prst="rect">
            <a:avLst/>
          </a:prstGeom>
          <a:noFill/>
          <a:ln>
            <a:solidFill>
              <a:srgbClr val="782009">
                <a:alpha val="4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 xmlns:a16="http://schemas.microsoft.com/office/drawing/2014/main" id="{2946C7B3-08BE-4B69-9C11-47C7AAE3E626}"/>
              </a:ext>
            </a:extLst>
          </p:cNvPr>
          <p:cNvSpPr txBox="1"/>
          <p:nvPr/>
        </p:nvSpPr>
        <p:spPr>
          <a:xfrm>
            <a:off x="2583729" y="1519958"/>
            <a:ext cx="2323680" cy="1061829"/>
          </a:xfrm>
          <a:prstGeom prst="rect">
            <a:avLst/>
          </a:prstGeom>
          <a:noFill/>
          <a:ln>
            <a:solidFill>
              <a:srgbClr val="782009"/>
            </a:solidFill>
          </a:ln>
        </p:spPr>
        <p:txBody>
          <a:bodyPr wrap="square" rtlCol="0">
            <a:spAutoFit/>
          </a:bodyPr>
          <a:lstStyle/>
          <a:p>
            <a:r>
              <a:rPr lang="en-US" sz="1050" dirty="0"/>
              <a:t>Locally, we created 3 tags :</a:t>
            </a:r>
          </a:p>
          <a:p>
            <a:pPr marL="171450" indent="-171450">
              <a:buFontTx/>
              <a:buChar char="-"/>
            </a:pPr>
            <a:r>
              <a:rPr lang="en-US" sz="1050" dirty="0">
                <a:solidFill>
                  <a:srgbClr val="FFC000"/>
                </a:solidFill>
              </a:rPr>
              <a:t>test1.0</a:t>
            </a:r>
          </a:p>
          <a:p>
            <a:pPr marL="171450" indent="-171450">
              <a:buFontTx/>
              <a:buChar char="-"/>
            </a:pPr>
            <a:r>
              <a:rPr lang="en-US" sz="1050" dirty="0">
                <a:solidFill>
                  <a:srgbClr val="FFC000"/>
                </a:solidFill>
              </a:rPr>
              <a:t>test1.1</a:t>
            </a:r>
          </a:p>
          <a:p>
            <a:pPr marL="171450" indent="-171450">
              <a:buFontTx/>
              <a:buChar char="-"/>
            </a:pPr>
            <a:r>
              <a:rPr lang="en-US" sz="1050" dirty="0">
                <a:solidFill>
                  <a:srgbClr val="FFC000"/>
                </a:solidFill>
              </a:rPr>
              <a:t>test1.3</a:t>
            </a:r>
            <a:r>
              <a:rPr lang="en-US" sz="1050" dirty="0"/>
              <a:t> </a:t>
            </a:r>
          </a:p>
          <a:p>
            <a:endParaRPr lang="en-US" sz="1050" dirty="0"/>
          </a:p>
          <a:p>
            <a:r>
              <a:rPr lang="en-US" sz="1050" dirty="0"/>
              <a:t>But we didn’t push them yet.</a:t>
            </a:r>
          </a:p>
        </p:txBody>
      </p:sp>
      <p:cxnSp>
        <p:nvCxnSpPr>
          <p:cNvPr id="8" name="Straight Arrow Connector 7">
            <a:extLst>
              <a:ext uri="{FF2B5EF4-FFF2-40B4-BE49-F238E27FC236}">
                <a16:creationId xmlns="" xmlns:a16="http://schemas.microsoft.com/office/drawing/2014/main" id="{823CDF37-B0A7-4780-AB6E-402578FC9D28}"/>
              </a:ext>
            </a:extLst>
          </p:cNvPr>
          <p:cNvCxnSpPr>
            <a:cxnSpLocks/>
          </p:cNvCxnSpPr>
          <p:nvPr/>
        </p:nvCxnSpPr>
        <p:spPr>
          <a:xfrm>
            <a:off x="4896323" y="2576320"/>
            <a:ext cx="118431" cy="300230"/>
          </a:xfrm>
          <a:prstGeom prst="straightConnector1">
            <a:avLst/>
          </a:prstGeom>
          <a:ln>
            <a:solidFill>
              <a:srgbClr val="782009"/>
            </a:solidFill>
            <a:tailEnd type="triangle"/>
          </a:ln>
        </p:spPr>
        <p:style>
          <a:lnRef idx="1">
            <a:schemeClr val="accent1"/>
          </a:lnRef>
          <a:fillRef idx="0">
            <a:schemeClr val="accent1"/>
          </a:fillRef>
          <a:effectRef idx="0">
            <a:schemeClr val="accent1"/>
          </a:effectRef>
          <a:fontRef idx="minor">
            <a:schemeClr val="tx1"/>
          </a:fontRef>
        </p:style>
      </p:cxnSp>
      <p:sp>
        <p:nvSpPr>
          <p:cNvPr id="12" name="Arrow: Down 11">
            <a:extLst>
              <a:ext uri="{FF2B5EF4-FFF2-40B4-BE49-F238E27FC236}">
                <a16:creationId xmlns="" xmlns:a16="http://schemas.microsoft.com/office/drawing/2014/main" id="{4BD7BA15-4090-4E2A-9B2F-4EB6320802B5}"/>
              </a:ext>
            </a:extLst>
          </p:cNvPr>
          <p:cNvSpPr/>
          <p:nvPr/>
        </p:nvSpPr>
        <p:spPr>
          <a:xfrm>
            <a:off x="7609896" y="4767262"/>
            <a:ext cx="673060" cy="4913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77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pull</a:t>
            </a:r>
          </a:p>
        </p:txBody>
      </p:sp>
      <p:sp>
        <p:nvSpPr>
          <p:cNvPr id="3" name="Content Placeholder 2"/>
          <p:cNvSpPr>
            <a:spLocks noGrp="1"/>
          </p:cNvSpPr>
          <p:nvPr>
            <p:ph idx="1"/>
          </p:nvPr>
        </p:nvSpPr>
        <p:spPr/>
        <p:txBody>
          <a:bodyPr>
            <a:normAutofit/>
          </a:bodyPr>
          <a:lstStyle/>
          <a:p>
            <a:r>
              <a:rPr lang="fr-BE" sz="1400" dirty="0"/>
              <a:t>This command </a:t>
            </a:r>
            <a:r>
              <a:rPr lang="fr-BE" sz="1400" dirty="0" err="1"/>
              <a:t>is</a:t>
            </a:r>
            <a:r>
              <a:rPr lang="fr-BE" sz="1400" dirty="0"/>
              <a:t> </a:t>
            </a:r>
            <a:r>
              <a:rPr lang="fr-BE" sz="1400" dirty="0" err="1"/>
              <a:t>used</a:t>
            </a:r>
            <a:r>
              <a:rPr lang="fr-BE" sz="1400" dirty="0"/>
              <a:t> for </a:t>
            </a:r>
            <a:r>
              <a:rPr lang="en-GB" sz="1400" dirty="0"/>
              <a:t>downloading the content from a remote repository and immediately update the local repository to match that content</a:t>
            </a:r>
          </a:p>
          <a:p>
            <a:endParaRPr lang="fr-BE" sz="1400" dirty="0"/>
          </a:p>
          <a:p>
            <a:r>
              <a:rPr lang="fr-BE" sz="1400" dirty="0"/>
              <a:t>It </a:t>
            </a:r>
            <a:r>
              <a:rPr lang="fr-BE" sz="1400" dirty="0" err="1"/>
              <a:t>executes</a:t>
            </a:r>
            <a:r>
              <a:rPr lang="fr-BE" sz="1400" dirty="0"/>
              <a:t> 2 </a:t>
            </a:r>
            <a:r>
              <a:rPr lang="fr-BE" sz="1400" dirty="0" err="1"/>
              <a:t>commands</a:t>
            </a:r>
            <a:r>
              <a:rPr lang="fr-BE" sz="1400" dirty="0"/>
              <a:t> : </a:t>
            </a:r>
            <a:r>
              <a:rPr lang="fr-BE" sz="1400" dirty="0">
                <a:latin typeface="Courier New" panose="02070309020205020404" pitchFamily="49" charset="0"/>
                <a:cs typeface="Courier New" panose="02070309020205020404" pitchFamily="49" charset="0"/>
              </a:rPr>
              <a:t>git </a:t>
            </a:r>
            <a:r>
              <a:rPr lang="fr-BE" sz="1400" dirty="0" err="1">
                <a:latin typeface="Courier New" panose="02070309020205020404" pitchFamily="49" charset="0"/>
                <a:cs typeface="Courier New" panose="02070309020205020404" pitchFamily="49" charset="0"/>
              </a:rPr>
              <a:t>fetch</a:t>
            </a:r>
            <a:r>
              <a:rPr lang="fr-BE" sz="1400" dirty="0">
                <a:latin typeface="Courier New" panose="02070309020205020404" pitchFamily="49" charset="0"/>
                <a:cs typeface="Courier New" panose="02070309020205020404" pitchFamily="49" charset="0"/>
              </a:rPr>
              <a:t> &amp; git </a:t>
            </a:r>
            <a:r>
              <a:rPr lang="fr-BE" sz="1400" dirty="0" err="1">
                <a:latin typeface="Courier New" panose="02070309020205020404" pitchFamily="49" charset="0"/>
                <a:cs typeface="Courier New" panose="02070309020205020404" pitchFamily="49" charset="0"/>
              </a:rPr>
              <a:t>merge</a:t>
            </a:r>
            <a:endParaRPr lang="fr-BE" sz="1400" dirty="0"/>
          </a:p>
          <a:p>
            <a:pPr lvl="1">
              <a:buFont typeface="Wingdings" panose="05000000000000000000" pitchFamily="2" charset="2"/>
              <a:buChar char="v"/>
            </a:pPr>
            <a:r>
              <a:rPr lang="fr-BE" sz="1200" dirty="0">
                <a:latin typeface="Courier New" panose="02070309020205020404" pitchFamily="49" charset="0"/>
                <a:cs typeface="Courier New" panose="02070309020205020404" pitchFamily="49" charset="0"/>
              </a:rPr>
              <a:t>git </a:t>
            </a:r>
            <a:r>
              <a:rPr lang="fr-BE" sz="1200" dirty="0" err="1">
                <a:latin typeface="Courier New" panose="02070309020205020404" pitchFamily="49" charset="0"/>
                <a:cs typeface="Courier New" panose="02070309020205020404" pitchFamily="49" charset="0"/>
              </a:rPr>
              <a:t>fetch</a:t>
            </a:r>
            <a:r>
              <a:rPr lang="fr-BE" sz="1200" dirty="0">
                <a:latin typeface="Courier New" panose="02070309020205020404" pitchFamily="49" charset="0"/>
                <a:cs typeface="Courier New" panose="02070309020205020404" pitchFamily="49" charset="0"/>
              </a:rPr>
              <a:t> :</a:t>
            </a:r>
            <a:r>
              <a:rPr lang="fr-BE" sz="1200" dirty="0">
                <a:cs typeface="Courier New" panose="02070309020205020404" pitchFamily="49" charset="0"/>
              </a:rPr>
              <a:t> </a:t>
            </a:r>
            <a:r>
              <a:rPr lang="en-GB" sz="1200" dirty="0"/>
              <a:t>updates</a:t>
            </a:r>
            <a:r>
              <a:rPr lang="en-GB" sz="1200" b="1" dirty="0"/>
              <a:t> </a:t>
            </a:r>
            <a:r>
              <a:rPr lang="en-GB" sz="1200" dirty="0">
                <a:solidFill>
                  <a:schemeClr val="tx1"/>
                </a:solidFill>
              </a:rPr>
              <a:t>remote-tracking branch </a:t>
            </a:r>
            <a:r>
              <a:rPr lang="en-GB" sz="1200" dirty="0"/>
              <a:t>from remote branch </a:t>
            </a:r>
            <a:r>
              <a:rPr lang="en-GB" sz="1200" b="1" dirty="0">
                <a:solidFill>
                  <a:srgbClr val="FFC000"/>
                </a:solidFill>
              </a:rPr>
              <a:t>without impacting the Working Directory</a:t>
            </a:r>
            <a:r>
              <a:rPr lang="en-GB" sz="1200" dirty="0"/>
              <a:t>.</a:t>
            </a:r>
          </a:p>
          <a:p>
            <a:pPr lvl="1">
              <a:buFont typeface="Wingdings" panose="05000000000000000000" pitchFamily="2" charset="2"/>
              <a:buChar char="v"/>
            </a:pPr>
            <a:r>
              <a:rPr lang="en-GB" sz="1200" dirty="0">
                <a:latin typeface="Courier New" panose="02070309020205020404" pitchFamily="49" charset="0"/>
                <a:cs typeface="Courier New" panose="02070309020205020404" pitchFamily="49" charset="0"/>
              </a:rPr>
              <a:t>git merge </a:t>
            </a:r>
            <a:r>
              <a:rPr lang="en-GB" sz="1200" dirty="0"/>
              <a:t>:  merges remote-tracking branch into local branch.</a:t>
            </a:r>
            <a:endParaRPr lang="en-US" sz="1200" dirty="0"/>
          </a:p>
          <a:p>
            <a:pPr marL="457200" lvl="1" indent="0">
              <a:buNone/>
            </a:pPr>
            <a:endParaRPr lang="en-GB" sz="1200" dirty="0"/>
          </a:p>
          <a:p>
            <a:endParaRPr lang="fr-BE" sz="1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302" y="4388714"/>
            <a:ext cx="6168613" cy="2368935"/>
          </a:xfrm>
          <a:prstGeom prst="rect">
            <a:avLst/>
          </a:prstGeom>
        </p:spPr>
      </p:pic>
      <p:sp>
        <p:nvSpPr>
          <p:cNvPr id="5" name="Rectangle 4"/>
          <p:cNvSpPr/>
          <p:nvPr/>
        </p:nvSpPr>
        <p:spPr>
          <a:xfrm>
            <a:off x="6451588" y="4409253"/>
            <a:ext cx="2041962" cy="2169787"/>
          </a:xfrm>
          <a:prstGeom prst="rect">
            <a:avLst/>
          </a:prstGeom>
          <a:noFill/>
          <a:ln w="28575">
            <a:solidFill>
              <a:srgbClr val="0070C0">
                <a:alpha val="36863"/>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651396" y="4101476"/>
            <a:ext cx="1798083" cy="307777"/>
          </a:xfrm>
          <a:prstGeom prst="rect">
            <a:avLst/>
          </a:prstGeom>
          <a:noFill/>
        </p:spPr>
        <p:txBody>
          <a:bodyPr wrap="square" rtlCol="0">
            <a:spAutoFit/>
          </a:bodyPr>
          <a:lstStyle/>
          <a:p>
            <a:r>
              <a:rPr lang="fr-BE" sz="1400" dirty="0">
                <a:solidFill>
                  <a:srgbClr val="0070C0"/>
                </a:solidFill>
              </a:rPr>
              <a:t>Local </a:t>
            </a:r>
            <a:r>
              <a:rPr lang="fr-BE" sz="1400" dirty="0" err="1">
                <a:solidFill>
                  <a:srgbClr val="0070C0"/>
                </a:solidFill>
              </a:rPr>
              <a:t>Repository</a:t>
            </a:r>
            <a:endParaRPr lang="en-US" sz="1600" dirty="0">
              <a:solidFill>
                <a:srgbClr val="0070C0"/>
              </a:solidFill>
            </a:endParaRPr>
          </a:p>
        </p:txBody>
      </p:sp>
      <p:sp>
        <p:nvSpPr>
          <p:cNvPr id="7" name="Rectangle 6"/>
          <p:cNvSpPr/>
          <p:nvPr/>
        </p:nvSpPr>
        <p:spPr>
          <a:xfrm>
            <a:off x="9568627" y="4409253"/>
            <a:ext cx="816837" cy="2169787"/>
          </a:xfrm>
          <a:prstGeom prst="rect">
            <a:avLst/>
          </a:prstGeom>
          <a:noFill/>
          <a:ln w="28575">
            <a:solidFill>
              <a:srgbClr val="D274CB">
                <a:alpha val="36863"/>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053558" y="4091206"/>
            <a:ext cx="1846974" cy="307777"/>
          </a:xfrm>
          <a:prstGeom prst="rect">
            <a:avLst/>
          </a:prstGeom>
          <a:noFill/>
        </p:spPr>
        <p:txBody>
          <a:bodyPr wrap="square" rtlCol="0">
            <a:spAutoFit/>
          </a:bodyPr>
          <a:lstStyle/>
          <a:p>
            <a:r>
              <a:rPr lang="fr-BE" sz="1400" dirty="0" err="1">
                <a:solidFill>
                  <a:srgbClr val="D274CB"/>
                </a:solidFill>
              </a:rPr>
              <a:t>Remote</a:t>
            </a:r>
            <a:r>
              <a:rPr lang="fr-BE" sz="1400" dirty="0">
                <a:solidFill>
                  <a:srgbClr val="D274CB"/>
                </a:solidFill>
              </a:rPr>
              <a:t> </a:t>
            </a:r>
            <a:r>
              <a:rPr lang="fr-BE" sz="1400" dirty="0" err="1">
                <a:solidFill>
                  <a:srgbClr val="D274CB"/>
                </a:solidFill>
              </a:rPr>
              <a:t>Repository</a:t>
            </a:r>
            <a:endParaRPr lang="en-US" sz="1400" dirty="0">
              <a:solidFill>
                <a:srgbClr val="D274CB"/>
              </a:solidFill>
            </a:endParaRPr>
          </a:p>
        </p:txBody>
      </p:sp>
    </p:spTree>
    <p:extLst>
      <p:ext uri="{BB962C8B-B14F-4D97-AF65-F5344CB8AC3E}">
        <p14:creationId xmlns:p14="http://schemas.microsoft.com/office/powerpoint/2010/main" val="291062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pull (schemas)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3" y="2360883"/>
            <a:ext cx="8915400" cy="3323683"/>
          </a:xfrm>
        </p:spPr>
      </p:pic>
      <p:sp>
        <p:nvSpPr>
          <p:cNvPr id="7" name="TextBox 6">
            <a:extLst>
              <a:ext uri="{FF2B5EF4-FFF2-40B4-BE49-F238E27FC236}">
                <a16:creationId xmlns="" xmlns:a16="http://schemas.microsoft.com/office/drawing/2014/main" id="{E9A82225-E64A-42EB-BA7C-26B3D2A978E0}"/>
              </a:ext>
            </a:extLst>
          </p:cNvPr>
          <p:cNvSpPr txBox="1"/>
          <p:nvPr/>
        </p:nvSpPr>
        <p:spPr>
          <a:xfrm>
            <a:off x="5466752" y="5878839"/>
            <a:ext cx="2369287" cy="261610"/>
          </a:xfrm>
          <a:prstGeom prst="rect">
            <a:avLst/>
          </a:prstGeom>
          <a:noFill/>
        </p:spPr>
        <p:txBody>
          <a:bodyPr wrap="square" rtlCol="0">
            <a:spAutoFit/>
          </a:bodyPr>
          <a:lstStyle/>
          <a:p>
            <a:r>
              <a:rPr lang="en-US" sz="1100" dirty="0"/>
              <a:t>Local repository (Developer 1)</a:t>
            </a:r>
          </a:p>
        </p:txBody>
      </p:sp>
      <p:sp>
        <p:nvSpPr>
          <p:cNvPr id="8" name="TextBox 7">
            <a:extLst>
              <a:ext uri="{FF2B5EF4-FFF2-40B4-BE49-F238E27FC236}">
                <a16:creationId xmlns="" xmlns:a16="http://schemas.microsoft.com/office/drawing/2014/main" id="{E9A82225-E64A-42EB-BA7C-26B3D2A978E0}"/>
              </a:ext>
            </a:extLst>
          </p:cNvPr>
          <p:cNvSpPr txBox="1"/>
          <p:nvPr/>
        </p:nvSpPr>
        <p:spPr>
          <a:xfrm>
            <a:off x="5935743" y="3812323"/>
            <a:ext cx="1431304" cy="261610"/>
          </a:xfrm>
          <a:prstGeom prst="rect">
            <a:avLst/>
          </a:prstGeom>
          <a:noFill/>
        </p:spPr>
        <p:txBody>
          <a:bodyPr wrap="square" rtlCol="0">
            <a:spAutoFit/>
          </a:bodyPr>
          <a:lstStyle/>
          <a:p>
            <a:r>
              <a:rPr lang="en-US" sz="1100" dirty="0"/>
              <a:t>Remote repository</a:t>
            </a:r>
          </a:p>
        </p:txBody>
      </p:sp>
      <p:sp>
        <p:nvSpPr>
          <p:cNvPr id="9" name="Rectangle 8">
            <a:extLst>
              <a:ext uri="{FF2B5EF4-FFF2-40B4-BE49-F238E27FC236}">
                <a16:creationId xmlns="" xmlns:a16="http://schemas.microsoft.com/office/drawing/2014/main" id="{A3C9BA82-EF53-4EA4-BD3B-E3A3D61722FA}"/>
              </a:ext>
            </a:extLst>
          </p:cNvPr>
          <p:cNvSpPr/>
          <p:nvPr/>
        </p:nvSpPr>
        <p:spPr>
          <a:xfrm>
            <a:off x="2589211" y="2281287"/>
            <a:ext cx="8915402" cy="1416359"/>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77900D84-3260-4C9A-BC74-E702BBD67972}"/>
              </a:ext>
            </a:extLst>
          </p:cNvPr>
          <p:cNvSpPr/>
          <p:nvPr/>
        </p:nvSpPr>
        <p:spPr>
          <a:xfrm>
            <a:off x="2271860" y="2087015"/>
            <a:ext cx="3973787" cy="124064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3D2C8BB5-35E4-4E67-819B-055C5B5377E8}"/>
              </a:ext>
            </a:extLst>
          </p:cNvPr>
          <p:cNvSpPr txBox="1"/>
          <p:nvPr/>
        </p:nvSpPr>
        <p:spPr>
          <a:xfrm>
            <a:off x="5259500" y="1489502"/>
            <a:ext cx="2043508" cy="415498"/>
          </a:xfrm>
          <a:prstGeom prst="rect">
            <a:avLst/>
          </a:prstGeom>
          <a:noFill/>
          <a:ln w="28575">
            <a:solidFill>
              <a:srgbClr val="FFC000"/>
            </a:solidFill>
          </a:ln>
        </p:spPr>
        <p:txBody>
          <a:bodyPr wrap="square" rtlCol="0">
            <a:spAutoFit/>
          </a:bodyPr>
          <a:lstStyle/>
          <a:p>
            <a:r>
              <a:rPr lang="en-US" sz="1050" dirty="0"/>
              <a:t>1. DEV1 and DEV2 clone the remote repository</a:t>
            </a:r>
            <a:endParaRPr lang="en-US" sz="1050" b="1" dirty="0">
              <a:solidFill>
                <a:srgbClr val="FFC000"/>
              </a:solidFill>
            </a:endParaRPr>
          </a:p>
        </p:txBody>
      </p:sp>
      <p:cxnSp>
        <p:nvCxnSpPr>
          <p:cNvPr id="14" name="Straight Arrow Connector 13"/>
          <p:cNvCxnSpPr/>
          <p:nvPr/>
        </p:nvCxnSpPr>
        <p:spPr>
          <a:xfrm flipH="1">
            <a:off x="5101590" y="1908048"/>
            <a:ext cx="157910" cy="23782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 xmlns:a16="http://schemas.microsoft.com/office/drawing/2014/main" id="{77900D84-3260-4C9A-BC74-E702BBD67972}"/>
              </a:ext>
            </a:extLst>
          </p:cNvPr>
          <p:cNvSpPr/>
          <p:nvPr/>
        </p:nvSpPr>
        <p:spPr>
          <a:xfrm>
            <a:off x="8926829" y="2846071"/>
            <a:ext cx="2434591" cy="10458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3D2C8BB5-35E4-4E67-819B-055C5B5377E8}"/>
              </a:ext>
            </a:extLst>
          </p:cNvPr>
          <p:cNvSpPr txBox="1"/>
          <p:nvPr/>
        </p:nvSpPr>
        <p:spPr>
          <a:xfrm>
            <a:off x="7836039" y="1327919"/>
            <a:ext cx="3625533" cy="738664"/>
          </a:xfrm>
          <a:prstGeom prst="rect">
            <a:avLst/>
          </a:prstGeom>
          <a:noFill/>
          <a:ln w="28575">
            <a:solidFill>
              <a:srgbClr val="00B0F0"/>
            </a:solidFill>
          </a:ln>
        </p:spPr>
        <p:txBody>
          <a:bodyPr wrap="square" rtlCol="0">
            <a:spAutoFit/>
          </a:bodyPr>
          <a:lstStyle/>
          <a:p>
            <a:r>
              <a:rPr lang="en-US" sz="1050" dirty="0"/>
              <a:t>3. DEV2 in the meantime </a:t>
            </a:r>
            <a:r>
              <a:rPr lang="en-US" sz="1050" b="1" dirty="0"/>
              <a:t>made 3 commits </a:t>
            </a:r>
            <a:r>
              <a:rPr lang="en-US" sz="1050" dirty="0"/>
              <a:t>on its </a:t>
            </a:r>
            <a:r>
              <a:rPr lang="en-US" sz="1050" dirty="0">
                <a:latin typeface="Courier New" panose="02070309020205020404" pitchFamily="49" charset="0"/>
                <a:cs typeface="Courier New" panose="02070309020205020404" pitchFamily="49" charset="0"/>
              </a:rPr>
              <a:t>feature</a:t>
            </a:r>
            <a:r>
              <a:rPr lang="en-US" sz="1050" dirty="0"/>
              <a:t> </a:t>
            </a:r>
            <a:r>
              <a:rPr lang="en-US" sz="1050" dirty="0">
                <a:solidFill>
                  <a:srgbClr val="FFC000"/>
                </a:solidFill>
              </a:rPr>
              <a:t>local</a:t>
            </a:r>
            <a:r>
              <a:rPr lang="en-US" sz="1050" dirty="0"/>
              <a:t> branch and merged them into </a:t>
            </a:r>
            <a:r>
              <a:rPr lang="en-US" sz="1050" dirty="0">
                <a:latin typeface="Courier New" panose="02070309020205020404" pitchFamily="49" charset="0"/>
                <a:cs typeface="Courier New" panose="02070309020205020404" pitchFamily="49" charset="0"/>
              </a:rPr>
              <a:t>dev</a:t>
            </a:r>
            <a:r>
              <a:rPr lang="en-US" sz="1050" dirty="0"/>
              <a:t> </a:t>
            </a:r>
            <a:r>
              <a:rPr lang="en-US" sz="1050" dirty="0">
                <a:solidFill>
                  <a:srgbClr val="FFC000"/>
                </a:solidFill>
              </a:rPr>
              <a:t>local</a:t>
            </a:r>
            <a:r>
              <a:rPr lang="en-US" sz="1050" dirty="0"/>
              <a:t> branch before pushing them to </a:t>
            </a:r>
            <a:r>
              <a:rPr lang="en-US" sz="1050" dirty="0">
                <a:latin typeface="Courier New" panose="02070309020205020404" pitchFamily="49" charset="0"/>
                <a:cs typeface="Courier New" panose="02070309020205020404" pitchFamily="49" charset="0"/>
              </a:rPr>
              <a:t>dev</a:t>
            </a:r>
            <a:r>
              <a:rPr lang="en-US" sz="1050" dirty="0"/>
              <a:t> </a:t>
            </a:r>
            <a:r>
              <a:rPr lang="en-US" sz="1050" dirty="0">
                <a:solidFill>
                  <a:schemeClr val="bg2">
                    <a:lumMod val="75000"/>
                  </a:schemeClr>
                </a:solidFill>
              </a:rPr>
              <a:t>remote</a:t>
            </a:r>
            <a:r>
              <a:rPr lang="en-US" sz="1050" dirty="0"/>
              <a:t> branch</a:t>
            </a:r>
            <a:endParaRPr lang="en-US" sz="1050" b="1" dirty="0">
              <a:solidFill>
                <a:srgbClr val="FFC000"/>
              </a:solidFill>
            </a:endParaRPr>
          </a:p>
        </p:txBody>
      </p:sp>
      <p:cxnSp>
        <p:nvCxnSpPr>
          <p:cNvPr id="19" name="Straight Arrow Connector 18"/>
          <p:cNvCxnSpPr/>
          <p:nvPr/>
        </p:nvCxnSpPr>
        <p:spPr>
          <a:xfrm>
            <a:off x="10007600" y="2087014"/>
            <a:ext cx="136524" cy="74505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 xmlns:a16="http://schemas.microsoft.com/office/drawing/2014/main" id="{77900D84-3260-4C9A-BC74-E702BBD67972}"/>
              </a:ext>
            </a:extLst>
          </p:cNvPr>
          <p:cNvSpPr/>
          <p:nvPr/>
        </p:nvSpPr>
        <p:spPr>
          <a:xfrm>
            <a:off x="4282440" y="5373660"/>
            <a:ext cx="1569720" cy="438343"/>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 xmlns:a16="http://schemas.microsoft.com/office/drawing/2014/main" id="{3D2C8BB5-35E4-4E67-819B-055C5B5377E8}"/>
              </a:ext>
            </a:extLst>
          </p:cNvPr>
          <p:cNvSpPr txBox="1"/>
          <p:nvPr/>
        </p:nvSpPr>
        <p:spPr>
          <a:xfrm>
            <a:off x="2560691" y="6334722"/>
            <a:ext cx="3880749" cy="253916"/>
          </a:xfrm>
          <a:prstGeom prst="rect">
            <a:avLst/>
          </a:prstGeom>
          <a:noFill/>
          <a:ln w="28575">
            <a:solidFill>
              <a:schemeClr val="accent1">
                <a:lumMod val="60000"/>
                <a:lumOff val="40000"/>
              </a:schemeClr>
            </a:solidFill>
          </a:ln>
        </p:spPr>
        <p:txBody>
          <a:bodyPr wrap="square" rtlCol="0">
            <a:spAutoFit/>
          </a:bodyPr>
          <a:lstStyle/>
          <a:p>
            <a:r>
              <a:rPr lang="en-US" sz="1050" dirty="0"/>
              <a:t>2. DEV1 is doing </a:t>
            </a:r>
            <a:r>
              <a:rPr lang="en-US" sz="1050" b="1" dirty="0"/>
              <a:t>3 commits </a:t>
            </a:r>
            <a:r>
              <a:rPr lang="en-US" sz="1050" dirty="0"/>
              <a:t>on its </a:t>
            </a:r>
            <a:r>
              <a:rPr lang="en-US" sz="1050" dirty="0">
                <a:latin typeface="Courier New" panose="02070309020205020404" pitchFamily="49" charset="0"/>
                <a:cs typeface="Courier New" panose="02070309020205020404" pitchFamily="49" charset="0"/>
              </a:rPr>
              <a:t>feature</a:t>
            </a:r>
            <a:r>
              <a:rPr lang="en-US" sz="1050" dirty="0"/>
              <a:t> </a:t>
            </a:r>
            <a:r>
              <a:rPr lang="en-US" sz="1050" dirty="0">
                <a:solidFill>
                  <a:srgbClr val="FFC000"/>
                </a:solidFill>
              </a:rPr>
              <a:t>local</a:t>
            </a:r>
            <a:r>
              <a:rPr lang="en-US" sz="1050" dirty="0"/>
              <a:t> branch</a:t>
            </a:r>
            <a:endParaRPr lang="en-US" sz="1050" b="1" dirty="0">
              <a:solidFill>
                <a:srgbClr val="FFC000"/>
              </a:solidFill>
            </a:endParaRPr>
          </a:p>
        </p:txBody>
      </p:sp>
      <p:cxnSp>
        <p:nvCxnSpPr>
          <p:cNvPr id="24" name="Straight Arrow Connector 23"/>
          <p:cNvCxnSpPr>
            <a:endCxn id="22" idx="4"/>
          </p:cNvCxnSpPr>
          <p:nvPr/>
        </p:nvCxnSpPr>
        <p:spPr>
          <a:xfrm flipV="1">
            <a:off x="4478437" y="5812003"/>
            <a:ext cx="588863" cy="52271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66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7" grpId="0" animBg="1"/>
      <p:bldP spid="18" grpId="0" animBg="1"/>
      <p:bldP spid="22" grpId="0" animBg="1"/>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3" y="2256427"/>
            <a:ext cx="8915400" cy="3532596"/>
          </a:xfr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pull (schemas)</a:t>
            </a:r>
          </a:p>
        </p:txBody>
      </p:sp>
      <p:sp>
        <p:nvSpPr>
          <p:cNvPr id="7" name="TextBox 6">
            <a:extLst>
              <a:ext uri="{FF2B5EF4-FFF2-40B4-BE49-F238E27FC236}">
                <a16:creationId xmlns="" xmlns:a16="http://schemas.microsoft.com/office/drawing/2014/main" id="{E9A82225-E64A-42EB-BA7C-26B3D2A978E0}"/>
              </a:ext>
            </a:extLst>
          </p:cNvPr>
          <p:cNvSpPr txBox="1"/>
          <p:nvPr/>
        </p:nvSpPr>
        <p:spPr>
          <a:xfrm>
            <a:off x="9423459" y="5899465"/>
            <a:ext cx="2221522" cy="261610"/>
          </a:xfrm>
          <a:prstGeom prst="rect">
            <a:avLst/>
          </a:prstGeom>
          <a:noFill/>
        </p:spPr>
        <p:txBody>
          <a:bodyPr wrap="square" rtlCol="0">
            <a:spAutoFit/>
          </a:bodyPr>
          <a:lstStyle/>
          <a:p>
            <a:r>
              <a:rPr lang="en-US" sz="1100" dirty="0"/>
              <a:t>Local repository (Developer 1)</a:t>
            </a:r>
          </a:p>
        </p:txBody>
      </p:sp>
      <p:sp>
        <p:nvSpPr>
          <p:cNvPr id="8" name="TextBox 7">
            <a:extLst>
              <a:ext uri="{FF2B5EF4-FFF2-40B4-BE49-F238E27FC236}">
                <a16:creationId xmlns="" xmlns:a16="http://schemas.microsoft.com/office/drawing/2014/main" id="{E9A82225-E64A-42EB-BA7C-26B3D2A978E0}"/>
              </a:ext>
            </a:extLst>
          </p:cNvPr>
          <p:cNvSpPr txBox="1"/>
          <p:nvPr/>
        </p:nvSpPr>
        <p:spPr>
          <a:xfrm>
            <a:off x="10073309" y="3740586"/>
            <a:ext cx="1431304" cy="261610"/>
          </a:xfrm>
          <a:prstGeom prst="rect">
            <a:avLst/>
          </a:prstGeom>
          <a:noFill/>
        </p:spPr>
        <p:txBody>
          <a:bodyPr wrap="square" rtlCol="0">
            <a:spAutoFit/>
          </a:bodyPr>
          <a:lstStyle/>
          <a:p>
            <a:r>
              <a:rPr lang="en-US" sz="1100" dirty="0"/>
              <a:t>Remote repository</a:t>
            </a:r>
          </a:p>
        </p:txBody>
      </p:sp>
      <p:sp>
        <p:nvSpPr>
          <p:cNvPr id="9" name="Rectangle 8">
            <a:extLst>
              <a:ext uri="{FF2B5EF4-FFF2-40B4-BE49-F238E27FC236}">
                <a16:creationId xmlns="" xmlns:a16="http://schemas.microsoft.com/office/drawing/2014/main" id="{A3C9BA82-EF53-4EA4-BD3B-E3A3D61722FA}"/>
              </a:ext>
            </a:extLst>
          </p:cNvPr>
          <p:cNvSpPr/>
          <p:nvPr/>
        </p:nvSpPr>
        <p:spPr>
          <a:xfrm>
            <a:off x="2589211" y="2188737"/>
            <a:ext cx="8915402" cy="1430984"/>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3D2C8BB5-35E4-4E67-819B-055C5B5377E8}"/>
              </a:ext>
            </a:extLst>
          </p:cNvPr>
          <p:cNvSpPr txBox="1"/>
          <p:nvPr/>
        </p:nvSpPr>
        <p:spPr>
          <a:xfrm>
            <a:off x="2077848" y="3805445"/>
            <a:ext cx="2478912" cy="415498"/>
          </a:xfrm>
          <a:prstGeom prst="rect">
            <a:avLst/>
          </a:prstGeom>
          <a:noFill/>
          <a:ln w="28575">
            <a:solidFill>
              <a:srgbClr val="FFC000"/>
            </a:solidFill>
          </a:ln>
        </p:spPr>
        <p:txBody>
          <a:bodyPr wrap="square" rtlCol="0">
            <a:spAutoFit/>
          </a:bodyPr>
          <a:lstStyle/>
          <a:p>
            <a:r>
              <a:rPr lang="en-US" sz="1050" dirty="0"/>
              <a:t>2. </a:t>
            </a:r>
            <a:r>
              <a:rPr lang="en-US" sz="1050" dirty="0" err="1">
                <a:latin typeface="Courier New" panose="02070309020205020404" pitchFamily="49" charset="0"/>
                <a:cs typeface="Courier New" panose="02070309020205020404" pitchFamily="49" charset="0"/>
              </a:rPr>
              <a:t>git</a:t>
            </a:r>
            <a:r>
              <a:rPr lang="en-US" sz="1050" dirty="0">
                <a:latin typeface="Courier New" panose="02070309020205020404" pitchFamily="49" charset="0"/>
                <a:cs typeface="Courier New" panose="02070309020205020404" pitchFamily="49" charset="0"/>
              </a:rPr>
              <a:t> pull origin dev --no-</a:t>
            </a:r>
            <a:r>
              <a:rPr lang="en-US" sz="1050" dirty="0" err="1">
                <a:latin typeface="Courier New" panose="02070309020205020404" pitchFamily="49" charset="0"/>
                <a:cs typeface="Courier New" panose="02070309020205020404" pitchFamily="49" charset="0"/>
              </a:rPr>
              <a:t>ff</a:t>
            </a:r>
            <a:r>
              <a:rPr lang="en-US" sz="1050" dirty="0">
                <a:latin typeface="Courier New" panose="02070309020205020404" pitchFamily="49" charset="0"/>
                <a:cs typeface="Courier New" panose="02070309020205020404" pitchFamily="49" charset="0"/>
              </a:rPr>
              <a:t> --no-edit</a:t>
            </a:r>
            <a:endParaRPr lang="en-US" sz="1050" b="1" dirty="0">
              <a:solidFill>
                <a:srgbClr val="FFC000"/>
              </a:solidFill>
              <a:latin typeface="Courier New" panose="02070309020205020404" pitchFamily="49" charset="0"/>
              <a:cs typeface="Courier New" panose="02070309020205020404" pitchFamily="49" charset="0"/>
            </a:endParaRPr>
          </a:p>
        </p:txBody>
      </p:sp>
      <p:cxnSp>
        <p:nvCxnSpPr>
          <p:cNvPr id="14" name="Straight Arrow Connector 13"/>
          <p:cNvCxnSpPr/>
          <p:nvPr/>
        </p:nvCxnSpPr>
        <p:spPr>
          <a:xfrm>
            <a:off x="4556760" y="4006316"/>
            <a:ext cx="413385" cy="614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3D2C8BB5-35E4-4E67-819B-055C5B5377E8}"/>
              </a:ext>
            </a:extLst>
          </p:cNvPr>
          <p:cNvSpPr txBox="1"/>
          <p:nvPr/>
        </p:nvSpPr>
        <p:spPr>
          <a:xfrm>
            <a:off x="2660537" y="6161075"/>
            <a:ext cx="4016893" cy="415498"/>
          </a:xfrm>
          <a:prstGeom prst="rect">
            <a:avLst/>
          </a:prstGeom>
          <a:noFill/>
          <a:ln w="28575">
            <a:solidFill>
              <a:schemeClr val="accent1">
                <a:lumMod val="60000"/>
                <a:lumOff val="40000"/>
              </a:schemeClr>
            </a:solidFill>
          </a:ln>
        </p:spPr>
        <p:txBody>
          <a:bodyPr wrap="square" rtlCol="0">
            <a:spAutoFit/>
          </a:bodyPr>
          <a:lstStyle/>
          <a:p>
            <a:r>
              <a:rPr lang="en-US" sz="1050" dirty="0"/>
              <a:t>1. </a:t>
            </a:r>
            <a:r>
              <a:rPr lang="en-US" sz="1050" b="1" dirty="0">
                <a:solidFill>
                  <a:srgbClr val="FFC000"/>
                </a:solidFill>
              </a:rPr>
              <a:t>Before pulling</a:t>
            </a:r>
            <a:r>
              <a:rPr lang="en-US" sz="1050" dirty="0"/>
              <a:t>, DEV1 must switch into its </a:t>
            </a:r>
            <a:r>
              <a:rPr lang="en-US" sz="1050" dirty="0">
                <a:solidFill>
                  <a:schemeClr val="accent5">
                    <a:lumMod val="60000"/>
                    <a:lumOff val="40000"/>
                  </a:schemeClr>
                </a:solidFill>
                <a:latin typeface="Courier New" panose="02070309020205020404" pitchFamily="49" charset="0"/>
                <a:cs typeface="Courier New" panose="02070309020205020404" pitchFamily="49" charset="0"/>
              </a:rPr>
              <a:t>dev</a:t>
            </a:r>
            <a:r>
              <a:rPr lang="en-US" sz="1050" dirty="0">
                <a:solidFill>
                  <a:schemeClr val="accent5">
                    <a:lumMod val="60000"/>
                    <a:lumOff val="40000"/>
                  </a:schemeClr>
                </a:solidFill>
              </a:rPr>
              <a:t> local branch</a:t>
            </a:r>
            <a:r>
              <a:rPr lang="en-US" sz="1050" dirty="0"/>
              <a:t>. It’s just to have a coherent commit graph later. </a:t>
            </a:r>
          </a:p>
        </p:txBody>
      </p:sp>
      <p:cxnSp>
        <p:nvCxnSpPr>
          <p:cNvPr id="24" name="Straight Arrow Connector 23"/>
          <p:cNvCxnSpPr/>
          <p:nvPr/>
        </p:nvCxnSpPr>
        <p:spPr>
          <a:xfrm flipV="1">
            <a:off x="3897329" y="5766541"/>
            <a:ext cx="128258" cy="39453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Down Arrow 4"/>
          <p:cNvSpPr/>
          <p:nvPr/>
        </p:nvSpPr>
        <p:spPr>
          <a:xfrm>
            <a:off x="4970145" y="3785125"/>
            <a:ext cx="373380" cy="4751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Pentagon 12">
            <a:extLst>
              <a:ext uri="{FF2B5EF4-FFF2-40B4-BE49-F238E27FC236}">
                <a16:creationId xmlns="" xmlns:a16="http://schemas.microsoft.com/office/drawing/2014/main" id="{DF02644A-1EE6-4134-9928-AF586B7A2859}"/>
              </a:ext>
            </a:extLst>
          </p:cNvPr>
          <p:cNvSpPr/>
          <p:nvPr/>
        </p:nvSpPr>
        <p:spPr>
          <a:xfrm rot="16200000">
            <a:off x="3821936" y="5350135"/>
            <a:ext cx="598842" cy="1915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30" name="Rectangle 29">
            <a:extLst>
              <a:ext uri="{FF2B5EF4-FFF2-40B4-BE49-F238E27FC236}">
                <a16:creationId xmlns="" xmlns:a16="http://schemas.microsoft.com/office/drawing/2014/main" id="{6A23AA12-6A15-494F-ABD2-BCD5807B1BD4}"/>
              </a:ext>
            </a:extLst>
          </p:cNvPr>
          <p:cNvSpPr/>
          <p:nvPr/>
        </p:nvSpPr>
        <p:spPr>
          <a:xfrm>
            <a:off x="4438650" y="2731770"/>
            <a:ext cx="1436370" cy="769619"/>
          </a:xfrm>
          <a:prstGeom prst="rect">
            <a:avLst/>
          </a:prstGeom>
          <a:no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6A23AA12-6A15-494F-ABD2-BCD5807B1BD4}"/>
              </a:ext>
            </a:extLst>
          </p:cNvPr>
          <p:cNvSpPr/>
          <p:nvPr/>
        </p:nvSpPr>
        <p:spPr>
          <a:xfrm>
            <a:off x="4438650" y="5049140"/>
            <a:ext cx="1436370" cy="484611"/>
          </a:xfrm>
          <a:prstGeom prst="rect">
            <a:avLst/>
          </a:prstGeom>
          <a:no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 xmlns:a16="http://schemas.microsoft.com/office/drawing/2014/main" id="{3D2C8BB5-35E4-4E67-819B-055C5B5377E8}"/>
              </a:ext>
            </a:extLst>
          </p:cNvPr>
          <p:cNvSpPr txBox="1"/>
          <p:nvPr/>
        </p:nvSpPr>
        <p:spPr>
          <a:xfrm>
            <a:off x="6517327" y="1193034"/>
            <a:ext cx="3464873" cy="253916"/>
          </a:xfrm>
          <a:prstGeom prst="rect">
            <a:avLst/>
          </a:prstGeom>
          <a:noFill/>
          <a:ln w="28575">
            <a:solidFill>
              <a:srgbClr val="92D050"/>
            </a:solidFill>
          </a:ln>
        </p:spPr>
        <p:txBody>
          <a:bodyPr wrap="square" rtlCol="0">
            <a:spAutoFit/>
          </a:bodyPr>
          <a:lstStyle/>
          <a:p>
            <a:r>
              <a:rPr lang="en-US" sz="1050" dirty="0"/>
              <a:t>3. DEV1 has downloaded the commits from DEV2. </a:t>
            </a:r>
            <a:endParaRPr lang="en-US" sz="1050" dirty="0">
              <a:solidFill>
                <a:srgbClr val="FFC000"/>
              </a:solidFill>
            </a:endParaRPr>
          </a:p>
        </p:txBody>
      </p:sp>
      <p:cxnSp>
        <p:nvCxnSpPr>
          <p:cNvPr id="36" name="Straight Connector 35"/>
          <p:cNvCxnSpPr>
            <a:cxnSpLocks/>
            <a:stCxn id="30" idx="0"/>
            <a:endCxn id="34" idx="1"/>
          </p:cNvCxnSpPr>
          <p:nvPr/>
        </p:nvCxnSpPr>
        <p:spPr>
          <a:xfrm flipV="1">
            <a:off x="5156835" y="1319992"/>
            <a:ext cx="1360492" cy="141177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a:endCxn id="34" idx="1"/>
          </p:cNvCxnSpPr>
          <p:nvPr/>
        </p:nvCxnSpPr>
        <p:spPr>
          <a:xfrm flipV="1">
            <a:off x="5875020" y="1319992"/>
            <a:ext cx="642307" cy="372915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3D2C8BB5-35E4-4E67-819B-055C5B5377E8}"/>
              </a:ext>
            </a:extLst>
          </p:cNvPr>
          <p:cNvSpPr txBox="1"/>
          <p:nvPr/>
        </p:nvSpPr>
        <p:spPr>
          <a:xfrm>
            <a:off x="6492588" y="3711183"/>
            <a:ext cx="3580721" cy="415498"/>
          </a:xfrm>
          <a:prstGeom prst="rect">
            <a:avLst/>
          </a:prstGeom>
          <a:noFill/>
          <a:ln w="28575">
            <a:solidFill>
              <a:srgbClr val="00B0F0"/>
            </a:solidFill>
          </a:ln>
        </p:spPr>
        <p:txBody>
          <a:bodyPr wrap="square" rtlCol="0">
            <a:spAutoFit/>
          </a:bodyPr>
          <a:lstStyle/>
          <a:p>
            <a:r>
              <a:rPr lang="en-US" sz="1050" dirty="0"/>
              <a:t>4. As we did </a:t>
            </a:r>
            <a:r>
              <a:rPr lang="en-US" sz="1050" dirty="0" err="1">
                <a:latin typeface="Courier New" panose="02070309020205020404" pitchFamily="49" charset="0"/>
                <a:cs typeface="Courier New" panose="02070309020205020404" pitchFamily="49" charset="0"/>
              </a:rPr>
              <a:t>git</a:t>
            </a:r>
            <a:r>
              <a:rPr lang="en-US" sz="1050" dirty="0">
                <a:latin typeface="Courier New" panose="02070309020205020404" pitchFamily="49" charset="0"/>
                <a:cs typeface="Courier New" panose="02070309020205020404" pitchFamily="49" charset="0"/>
              </a:rPr>
              <a:t> pull</a:t>
            </a:r>
            <a:r>
              <a:rPr lang="en-US" sz="1050" dirty="0">
                <a:cs typeface="Courier New" panose="02070309020205020404" pitchFamily="49" charset="0"/>
              </a:rPr>
              <a:t> </a:t>
            </a:r>
            <a:r>
              <a:rPr lang="en-US" sz="1050" dirty="0"/>
              <a:t>a with </a:t>
            </a:r>
            <a:r>
              <a:rPr lang="en-US" sz="1050" b="1" dirty="0">
                <a:latin typeface="Courier New" panose="02070309020205020404" pitchFamily="49" charset="0"/>
                <a:cs typeface="Courier New" panose="02070309020205020404" pitchFamily="49" charset="0"/>
              </a:rPr>
              <a:t>--no-</a:t>
            </a:r>
            <a:r>
              <a:rPr lang="en-US" sz="1050" b="1" dirty="0" err="1">
                <a:latin typeface="Courier New" panose="02070309020205020404" pitchFamily="49" charset="0"/>
                <a:cs typeface="Courier New" panose="02070309020205020404" pitchFamily="49" charset="0"/>
              </a:rPr>
              <a:t>ff</a:t>
            </a:r>
            <a:r>
              <a:rPr lang="en-US" sz="1050" dirty="0"/>
              <a:t>, it will </a:t>
            </a:r>
            <a:r>
              <a:rPr lang="en-US" sz="1050" dirty="0">
                <a:solidFill>
                  <a:srgbClr val="FFC000"/>
                </a:solidFill>
              </a:rPr>
              <a:t>create a merge commit</a:t>
            </a:r>
          </a:p>
        </p:txBody>
      </p:sp>
      <p:sp>
        <p:nvSpPr>
          <p:cNvPr id="42" name="Oval 41"/>
          <p:cNvSpPr/>
          <p:nvPr/>
        </p:nvSpPr>
        <p:spPr>
          <a:xfrm>
            <a:off x="6012180" y="4640579"/>
            <a:ext cx="297179" cy="47751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endCxn id="42" idx="7"/>
          </p:cNvCxnSpPr>
          <p:nvPr/>
        </p:nvCxnSpPr>
        <p:spPr>
          <a:xfrm flipH="1">
            <a:off x="6265838" y="4126681"/>
            <a:ext cx="411592" cy="58382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 xmlns:a16="http://schemas.microsoft.com/office/drawing/2014/main" id="{3D2C8BB5-35E4-4E67-819B-055C5B5377E8}"/>
              </a:ext>
            </a:extLst>
          </p:cNvPr>
          <p:cNvSpPr txBox="1"/>
          <p:nvPr/>
        </p:nvSpPr>
        <p:spPr>
          <a:xfrm>
            <a:off x="8045972" y="6183807"/>
            <a:ext cx="3580721" cy="577081"/>
          </a:xfrm>
          <a:prstGeom prst="rect">
            <a:avLst/>
          </a:prstGeom>
          <a:noFill/>
          <a:ln w="28575">
            <a:solidFill>
              <a:schemeClr val="accent6">
                <a:lumMod val="40000"/>
                <a:lumOff val="60000"/>
              </a:schemeClr>
            </a:solidFill>
          </a:ln>
        </p:spPr>
        <p:txBody>
          <a:bodyPr wrap="square" rtlCol="0">
            <a:spAutoFit/>
          </a:bodyPr>
          <a:lstStyle/>
          <a:p>
            <a:r>
              <a:rPr lang="en-US" sz="1050" dirty="0"/>
              <a:t>5. DEV1 will do :</a:t>
            </a:r>
          </a:p>
          <a:p>
            <a:pPr marL="171450" indent="-171450">
              <a:buFontTx/>
              <a:buChar char="-"/>
            </a:pPr>
            <a:r>
              <a:rPr lang="en-US" sz="1050" dirty="0" err="1">
                <a:latin typeface="Courier New" panose="02070309020205020404" pitchFamily="49" charset="0"/>
                <a:cs typeface="Courier New" panose="02070309020205020404" pitchFamily="49" charset="0"/>
              </a:rPr>
              <a:t>git</a:t>
            </a:r>
            <a:r>
              <a:rPr lang="en-US" sz="1050" dirty="0">
                <a:latin typeface="Courier New" panose="02070309020205020404" pitchFamily="49" charset="0"/>
                <a:cs typeface="Courier New" panose="02070309020205020404" pitchFamily="49" charset="0"/>
              </a:rPr>
              <a:t> checkout dev</a:t>
            </a:r>
          </a:p>
          <a:p>
            <a:pPr marL="171450" indent="-171450">
              <a:buFontTx/>
              <a:buChar char="-"/>
            </a:pPr>
            <a:r>
              <a:rPr lang="en-US" sz="1050" dirty="0" err="1">
                <a:latin typeface="Courier New" panose="02070309020205020404" pitchFamily="49" charset="0"/>
                <a:cs typeface="Courier New" panose="02070309020205020404" pitchFamily="49" charset="0"/>
              </a:rPr>
              <a:t>git</a:t>
            </a:r>
            <a:r>
              <a:rPr lang="en-US" sz="1050" dirty="0">
                <a:latin typeface="Courier New" panose="02070309020205020404" pitchFamily="49" charset="0"/>
                <a:cs typeface="Courier New" panose="02070309020205020404" pitchFamily="49" charset="0"/>
              </a:rPr>
              <a:t> merge feature –no-</a:t>
            </a:r>
            <a:r>
              <a:rPr lang="en-US" sz="1050" dirty="0" err="1">
                <a:latin typeface="Courier New" panose="02070309020205020404" pitchFamily="49" charset="0"/>
                <a:cs typeface="Courier New" panose="02070309020205020404" pitchFamily="49" charset="0"/>
              </a:rPr>
              <a:t>ff</a:t>
            </a:r>
            <a:r>
              <a:rPr lang="en-US" sz="1050" dirty="0">
                <a:latin typeface="Courier New" panose="02070309020205020404" pitchFamily="49" charset="0"/>
                <a:cs typeface="Courier New" panose="02070309020205020404" pitchFamily="49" charset="0"/>
              </a:rPr>
              <a:t> –no-edit </a:t>
            </a:r>
            <a:endParaRPr lang="en-US" sz="1050" dirty="0">
              <a:solidFill>
                <a:srgbClr val="FFC000"/>
              </a:solidFill>
              <a:latin typeface="Courier New" panose="02070309020205020404" pitchFamily="49" charset="0"/>
              <a:cs typeface="Courier New" panose="02070309020205020404" pitchFamily="49" charset="0"/>
            </a:endParaRPr>
          </a:p>
        </p:txBody>
      </p:sp>
      <p:cxnSp>
        <p:nvCxnSpPr>
          <p:cNvPr id="47" name="Straight Arrow Connector 46"/>
          <p:cNvCxnSpPr/>
          <p:nvPr/>
        </p:nvCxnSpPr>
        <p:spPr>
          <a:xfrm flipV="1">
            <a:off x="8766048" y="5766542"/>
            <a:ext cx="768096" cy="417265"/>
          </a:xfrm>
          <a:prstGeom prst="straightConnector1">
            <a:avLst/>
          </a:prstGeom>
          <a:ln>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 xmlns:a16="http://schemas.microsoft.com/office/drawing/2014/main" id="{5392D2AA-1604-408A-BD11-98C55143C27F}"/>
              </a:ext>
            </a:extLst>
          </p:cNvPr>
          <p:cNvSpPr/>
          <p:nvPr/>
        </p:nvSpPr>
        <p:spPr>
          <a:xfrm>
            <a:off x="3274220" y="4260322"/>
            <a:ext cx="190498" cy="19023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13204AC3-DF7D-41F7-BC56-63AFFA990D19}"/>
              </a:ext>
            </a:extLst>
          </p:cNvPr>
          <p:cNvSpPr/>
          <p:nvPr/>
        </p:nvSpPr>
        <p:spPr>
          <a:xfrm>
            <a:off x="7855474" y="4260322"/>
            <a:ext cx="190498" cy="19023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Pentagon 12">
            <a:extLst>
              <a:ext uri="{FF2B5EF4-FFF2-40B4-BE49-F238E27FC236}">
                <a16:creationId xmlns="" xmlns:a16="http://schemas.microsoft.com/office/drawing/2014/main" id="{DF02644A-1EE6-4134-9928-AF586B7A2859}"/>
              </a:ext>
            </a:extLst>
          </p:cNvPr>
          <p:cNvSpPr/>
          <p:nvPr/>
        </p:nvSpPr>
        <p:spPr>
          <a:xfrm rot="16200000">
            <a:off x="5495672" y="5923189"/>
            <a:ext cx="249320" cy="9577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32" name="Arrow: Pentagon 12">
            <a:extLst>
              <a:ext uri="{FF2B5EF4-FFF2-40B4-BE49-F238E27FC236}">
                <a16:creationId xmlns="" xmlns:a16="http://schemas.microsoft.com/office/drawing/2014/main" id="{DF02644A-1EE6-4134-9928-AF586B7A2859}"/>
              </a:ext>
            </a:extLst>
          </p:cNvPr>
          <p:cNvSpPr/>
          <p:nvPr/>
        </p:nvSpPr>
        <p:spPr>
          <a:xfrm rot="5400000">
            <a:off x="10270872" y="5403819"/>
            <a:ext cx="249320" cy="9577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Tree>
    <p:extLst>
      <p:ext uri="{BB962C8B-B14F-4D97-AF65-F5344CB8AC3E}">
        <p14:creationId xmlns:p14="http://schemas.microsoft.com/office/powerpoint/2010/main" val="158720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23" grpId="0" animBg="1"/>
      <p:bldP spid="5" grpId="0" animBg="1"/>
      <p:bldP spid="25" grpId="0" animBg="1"/>
      <p:bldP spid="30" grpId="0" animBg="1"/>
      <p:bldP spid="31" grpId="0" animBg="1"/>
      <p:bldP spid="34" grpId="0" animBg="1"/>
      <p:bldP spid="41" grpId="0" animBg="1"/>
      <p:bldP spid="42" grpId="0" animBg="1"/>
      <p:bldP spid="45" grpId="0" animBg="1"/>
      <p:bldP spid="27" grpId="0" animBg="1"/>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pull (screenshots)</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589212" y="4471461"/>
            <a:ext cx="5099656" cy="2102489"/>
          </a:xfrm>
          <a:prstGeom prst="rect">
            <a:avLst/>
          </a:prstGeom>
        </p:spPr>
      </p:pic>
      <p:pic>
        <p:nvPicPr>
          <p:cNvPr id="6" name="Picture 5"/>
          <p:cNvPicPr>
            <a:picLocks noChangeAspect="1"/>
          </p:cNvPicPr>
          <p:nvPr/>
        </p:nvPicPr>
        <p:blipFill>
          <a:blip r:embed="rId3"/>
          <a:stretch>
            <a:fillRect/>
          </a:stretch>
        </p:blipFill>
        <p:spPr>
          <a:xfrm>
            <a:off x="2589212" y="2133600"/>
            <a:ext cx="5099656" cy="2149602"/>
          </a:xfrm>
          <a:prstGeom prst="rect">
            <a:avLst/>
          </a:prstGeom>
        </p:spPr>
      </p:pic>
      <p:sp>
        <p:nvSpPr>
          <p:cNvPr id="8" name="TextBox 7">
            <a:extLst>
              <a:ext uri="{FF2B5EF4-FFF2-40B4-BE49-F238E27FC236}">
                <a16:creationId xmlns="" xmlns:a16="http://schemas.microsoft.com/office/drawing/2014/main" id="{3D2C8BB5-35E4-4E67-819B-055C5B5377E8}"/>
              </a:ext>
            </a:extLst>
          </p:cNvPr>
          <p:cNvSpPr txBox="1"/>
          <p:nvPr/>
        </p:nvSpPr>
        <p:spPr>
          <a:xfrm>
            <a:off x="7806379" y="2118920"/>
            <a:ext cx="3580721" cy="577081"/>
          </a:xfrm>
          <a:prstGeom prst="rect">
            <a:avLst/>
          </a:prstGeom>
          <a:noFill/>
          <a:ln w="28575">
            <a:solidFill>
              <a:schemeClr val="accent6">
                <a:lumMod val="40000"/>
                <a:lumOff val="60000"/>
              </a:schemeClr>
            </a:solidFill>
          </a:ln>
        </p:spPr>
        <p:txBody>
          <a:bodyPr wrap="square" rtlCol="0">
            <a:spAutoFit/>
          </a:bodyPr>
          <a:lstStyle/>
          <a:p>
            <a:r>
              <a:rPr lang="en-US" sz="1050" b="1" u="sng" dirty="0"/>
              <a:t>CONTEXT :</a:t>
            </a:r>
          </a:p>
          <a:p>
            <a:endParaRPr lang="en-US" sz="1050" dirty="0"/>
          </a:p>
          <a:p>
            <a:r>
              <a:rPr lang="fr-BE" sz="1050" dirty="0">
                <a:latin typeface="+mj-lt"/>
                <a:cs typeface="Courier New" panose="02070309020205020404" pitchFamily="49" charset="0"/>
              </a:rPr>
              <a:t>Manager </a:t>
            </a:r>
            <a:r>
              <a:rPr lang="fr-BE" sz="1050" dirty="0" err="1">
                <a:latin typeface="+mj-lt"/>
                <a:cs typeface="Courier New" panose="02070309020205020404" pitchFamily="49" charset="0"/>
              </a:rPr>
              <a:t>assigned</a:t>
            </a:r>
            <a:r>
              <a:rPr lang="fr-BE" sz="1050" dirty="0">
                <a:latin typeface="+mj-lt"/>
                <a:cs typeface="Courier New" panose="02070309020205020404" pitchFamily="49" charset="0"/>
              </a:rPr>
              <a:t> distinct </a:t>
            </a:r>
            <a:r>
              <a:rPr lang="fr-BE" sz="1050" dirty="0" err="1">
                <a:latin typeface="+mj-lt"/>
                <a:cs typeface="Courier New" panose="02070309020205020404" pitchFamily="49" charset="0"/>
              </a:rPr>
              <a:t>tasks</a:t>
            </a:r>
            <a:r>
              <a:rPr lang="fr-BE" sz="1050" dirty="0">
                <a:latin typeface="+mj-lt"/>
                <a:cs typeface="Courier New" panose="02070309020205020404" pitchFamily="49" charset="0"/>
              </a:rPr>
              <a:t> to DEV1 and DEV2</a:t>
            </a:r>
            <a:endParaRPr lang="en-US" sz="1050" dirty="0">
              <a:cs typeface="Courier New" panose="02070309020205020404" pitchFamily="49" charset="0"/>
            </a:endParaRPr>
          </a:p>
        </p:txBody>
      </p:sp>
      <p:sp>
        <p:nvSpPr>
          <p:cNvPr id="9" name="TextBox 8">
            <a:extLst>
              <a:ext uri="{FF2B5EF4-FFF2-40B4-BE49-F238E27FC236}">
                <a16:creationId xmlns="" xmlns:a16="http://schemas.microsoft.com/office/drawing/2014/main" id="{3D2C8BB5-35E4-4E67-819B-055C5B5377E8}"/>
              </a:ext>
            </a:extLst>
          </p:cNvPr>
          <p:cNvSpPr txBox="1"/>
          <p:nvPr/>
        </p:nvSpPr>
        <p:spPr>
          <a:xfrm>
            <a:off x="7806379" y="3221373"/>
            <a:ext cx="3580721" cy="1061829"/>
          </a:xfrm>
          <a:prstGeom prst="rect">
            <a:avLst/>
          </a:prstGeom>
          <a:noFill/>
          <a:ln w="28575">
            <a:solidFill>
              <a:srgbClr val="FF0000"/>
            </a:solidFill>
          </a:ln>
        </p:spPr>
        <p:txBody>
          <a:bodyPr wrap="square" rtlCol="0">
            <a:spAutoFit/>
          </a:bodyPr>
          <a:lstStyle/>
          <a:p>
            <a:r>
              <a:rPr lang="en-US" sz="1050" b="1" u="sng" dirty="0">
                <a:solidFill>
                  <a:srgbClr val="FF0000"/>
                </a:solidFill>
              </a:rPr>
              <a:t>NOT COHERENT  :</a:t>
            </a:r>
          </a:p>
          <a:p>
            <a:endParaRPr lang="en-US" sz="1050" dirty="0"/>
          </a:p>
          <a:p>
            <a:pPr marL="171450" indent="-171450">
              <a:buFontTx/>
              <a:buChar char="-"/>
            </a:pPr>
            <a:r>
              <a:rPr lang="en-US" sz="1050" dirty="0">
                <a:latin typeface="+mj-lt"/>
                <a:cs typeface="Courier New" panose="02070309020205020404" pitchFamily="49" charset="0"/>
              </a:rPr>
              <a:t>DEV2 did a </a:t>
            </a:r>
            <a:r>
              <a:rPr lang="en-US" sz="1050" dirty="0" err="1">
                <a:latin typeface="Courier New" panose="02070309020205020404" pitchFamily="49" charset="0"/>
                <a:cs typeface="Courier New" panose="02070309020205020404" pitchFamily="49" charset="0"/>
              </a:rPr>
              <a:t>git</a:t>
            </a:r>
            <a:r>
              <a:rPr lang="en-US" sz="1050" dirty="0">
                <a:latin typeface="Courier New" panose="02070309020205020404" pitchFamily="49" charset="0"/>
                <a:cs typeface="Courier New" panose="02070309020205020404" pitchFamily="49" charset="0"/>
              </a:rPr>
              <a:t> pull</a:t>
            </a:r>
            <a:r>
              <a:rPr lang="en-US" sz="1050" dirty="0">
                <a:latin typeface="+mj-lt"/>
                <a:cs typeface="Courier New" panose="02070309020205020404" pitchFamily="49" charset="0"/>
              </a:rPr>
              <a:t> </a:t>
            </a:r>
            <a:r>
              <a:rPr lang="en-US" sz="1050" dirty="0">
                <a:cs typeface="Courier New" panose="02070309020205020404" pitchFamily="49" charset="0"/>
              </a:rPr>
              <a:t>inside its </a:t>
            </a:r>
            <a:r>
              <a:rPr lang="en-US" sz="1050" dirty="0">
                <a:solidFill>
                  <a:srgbClr val="FF0000"/>
                </a:solidFill>
                <a:latin typeface="Courier New" panose="02070309020205020404" pitchFamily="49" charset="0"/>
                <a:cs typeface="Courier New" panose="02070309020205020404" pitchFamily="49" charset="0"/>
              </a:rPr>
              <a:t>feature</a:t>
            </a:r>
            <a:r>
              <a:rPr lang="en-US" sz="1050" dirty="0">
                <a:latin typeface="Courier New" panose="02070309020205020404" pitchFamily="49" charset="0"/>
                <a:cs typeface="Courier New" panose="02070309020205020404" pitchFamily="49" charset="0"/>
              </a:rPr>
              <a:t> </a:t>
            </a:r>
            <a:r>
              <a:rPr lang="en-US" sz="1050" dirty="0">
                <a:latin typeface="+mj-lt"/>
                <a:cs typeface="Courier New" panose="02070309020205020404" pitchFamily="49" charset="0"/>
              </a:rPr>
              <a:t>local branch.</a:t>
            </a:r>
          </a:p>
          <a:p>
            <a:pPr marL="171450" indent="-171450">
              <a:buFontTx/>
              <a:buChar char="-"/>
            </a:pPr>
            <a:r>
              <a:rPr lang="en-US" sz="1050" dirty="0">
                <a:cs typeface="Courier New" panose="02070309020205020404" pitchFamily="49" charset="0"/>
              </a:rPr>
              <a:t>All commits from DEV1 merged inside the </a:t>
            </a:r>
            <a:r>
              <a:rPr lang="en-US" sz="1050" dirty="0">
                <a:latin typeface="Courier New" panose="02070309020205020404" pitchFamily="49" charset="0"/>
                <a:cs typeface="Courier New" panose="02070309020205020404" pitchFamily="49" charset="0"/>
              </a:rPr>
              <a:t>feature </a:t>
            </a:r>
            <a:r>
              <a:rPr lang="en-US" sz="1050" dirty="0">
                <a:cs typeface="Courier New" panose="02070309020205020404" pitchFamily="49" charset="0"/>
              </a:rPr>
              <a:t>local branch.</a:t>
            </a:r>
          </a:p>
        </p:txBody>
      </p:sp>
      <p:sp>
        <p:nvSpPr>
          <p:cNvPr id="10" name="TextBox 9">
            <a:extLst>
              <a:ext uri="{FF2B5EF4-FFF2-40B4-BE49-F238E27FC236}">
                <a16:creationId xmlns="" xmlns:a16="http://schemas.microsoft.com/office/drawing/2014/main" id="{3D2C8BB5-35E4-4E67-819B-055C5B5377E8}"/>
              </a:ext>
            </a:extLst>
          </p:cNvPr>
          <p:cNvSpPr txBox="1"/>
          <p:nvPr/>
        </p:nvSpPr>
        <p:spPr>
          <a:xfrm>
            <a:off x="7806379" y="5570915"/>
            <a:ext cx="3580721" cy="1223412"/>
          </a:xfrm>
          <a:prstGeom prst="rect">
            <a:avLst/>
          </a:prstGeom>
          <a:noFill/>
          <a:ln w="28575">
            <a:solidFill>
              <a:srgbClr val="00B050"/>
            </a:solidFill>
          </a:ln>
        </p:spPr>
        <p:txBody>
          <a:bodyPr wrap="square" rtlCol="0">
            <a:spAutoFit/>
          </a:bodyPr>
          <a:lstStyle/>
          <a:p>
            <a:r>
              <a:rPr lang="en-US" sz="1050" b="1" u="sng" dirty="0">
                <a:solidFill>
                  <a:srgbClr val="00B050"/>
                </a:solidFill>
              </a:rPr>
              <a:t>MOST COHERENT  :</a:t>
            </a:r>
          </a:p>
          <a:p>
            <a:endParaRPr lang="en-US" sz="1050" dirty="0"/>
          </a:p>
          <a:p>
            <a:pPr marL="171450" indent="-171450">
              <a:buFontTx/>
              <a:buChar char="-"/>
            </a:pPr>
            <a:r>
              <a:rPr lang="en-US" sz="1050" dirty="0">
                <a:latin typeface="+mj-lt"/>
                <a:cs typeface="Courier New" panose="02070309020205020404" pitchFamily="49" charset="0"/>
              </a:rPr>
              <a:t>DEV2 did a </a:t>
            </a:r>
            <a:r>
              <a:rPr lang="en-US" sz="1050" dirty="0" err="1">
                <a:latin typeface="Courier New" panose="02070309020205020404" pitchFamily="49" charset="0"/>
                <a:cs typeface="Courier New" panose="02070309020205020404" pitchFamily="49" charset="0"/>
              </a:rPr>
              <a:t>git</a:t>
            </a:r>
            <a:r>
              <a:rPr lang="en-US" sz="1050" dirty="0">
                <a:latin typeface="Courier New" panose="02070309020205020404" pitchFamily="49" charset="0"/>
                <a:cs typeface="Courier New" panose="02070309020205020404" pitchFamily="49" charset="0"/>
              </a:rPr>
              <a:t> pull</a:t>
            </a:r>
            <a:r>
              <a:rPr lang="en-US" sz="1050" dirty="0">
                <a:latin typeface="+mj-lt"/>
                <a:cs typeface="Courier New" panose="02070309020205020404" pitchFamily="49" charset="0"/>
              </a:rPr>
              <a:t> </a:t>
            </a:r>
            <a:r>
              <a:rPr lang="en-US" sz="1050" dirty="0">
                <a:cs typeface="Courier New" panose="02070309020205020404" pitchFamily="49" charset="0"/>
              </a:rPr>
              <a:t>inside its </a:t>
            </a:r>
            <a:r>
              <a:rPr lang="en-US" sz="1050" dirty="0">
                <a:solidFill>
                  <a:srgbClr val="00B050"/>
                </a:solidFill>
                <a:latin typeface="Courier New" panose="02070309020205020404" pitchFamily="49" charset="0"/>
                <a:cs typeface="Courier New" panose="02070309020205020404" pitchFamily="49" charset="0"/>
              </a:rPr>
              <a:t>dev</a:t>
            </a:r>
            <a:r>
              <a:rPr lang="en-US" sz="1050" dirty="0">
                <a:latin typeface="+mj-lt"/>
                <a:cs typeface="Courier New" panose="02070309020205020404" pitchFamily="49" charset="0"/>
              </a:rPr>
              <a:t> local branch.</a:t>
            </a:r>
          </a:p>
          <a:p>
            <a:pPr marL="171450" indent="-171450">
              <a:buFontTx/>
              <a:buChar char="-"/>
            </a:pPr>
            <a:r>
              <a:rPr lang="en-US" sz="1050" dirty="0">
                <a:cs typeface="Courier New" panose="02070309020205020404" pitchFamily="49" charset="0"/>
              </a:rPr>
              <a:t>All commits from DEV1 merged inside the </a:t>
            </a:r>
            <a:r>
              <a:rPr lang="en-US" sz="1050" dirty="0">
                <a:latin typeface="Courier New" panose="02070309020205020404" pitchFamily="49" charset="0"/>
                <a:cs typeface="Courier New" panose="02070309020205020404" pitchFamily="49" charset="0"/>
              </a:rPr>
              <a:t>dev </a:t>
            </a:r>
            <a:r>
              <a:rPr lang="en-US" sz="1050" dirty="0">
                <a:cs typeface="Courier New" panose="02070309020205020404" pitchFamily="49" charset="0"/>
              </a:rPr>
              <a:t>local branch.</a:t>
            </a:r>
          </a:p>
          <a:p>
            <a:pPr marL="171450" indent="-171450">
              <a:buFontTx/>
              <a:buChar char="-"/>
            </a:pPr>
            <a:r>
              <a:rPr lang="fr-BE" sz="1050" dirty="0" err="1">
                <a:cs typeface="Courier New" panose="02070309020205020404" pitchFamily="49" charset="0"/>
              </a:rPr>
              <a:t>Like</a:t>
            </a:r>
            <a:r>
              <a:rPr lang="fr-BE" sz="1050" dirty="0">
                <a:cs typeface="Courier New" panose="02070309020205020404" pitchFamily="49" charset="0"/>
              </a:rPr>
              <a:t> </a:t>
            </a:r>
            <a:r>
              <a:rPr lang="fr-BE" sz="1050" dirty="0" err="1">
                <a:cs typeface="Courier New" panose="02070309020205020404" pitchFamily="49" charset="0"/>
              </a:rPr>
              <a:t>this</a:t>
            </a:r>
            <a:r>
              <a:rPr lang="fr-BE" sz="1050" dirty="0">
                <a:cs typeface="Courier New" panose="02070309020205020404" pitchFamily="49" charset="0"/>
              </a:rPr>
              <a:t>, </a:t>
            </a:r>
            <a:r>
              <a:rPr lang="fr-BE" sz="1050" dirty="0" err="1">
                <a:cs typeface="Courier New" panose="02070309020205020404" pitchFamily="49" charset="0"/>
              </a:rPr>
              <a:t>we</a:t>
            </a:r>
            <a:r>
              <a:rPr lang="fr-BE" sz="1050" dirty="0">
                <a:cs typeface="Courier New" panose="02070309020205020404" pitchFamily="49" charset="0"/>
              </a:rPr>
              <a:t> </a:t>
            </a:r>
            <a:r>
              <a:rPr lang="fr-BE" sz="1050" dirty="0" err="1">
                <a:cs typeface="Courier New" panose="02070309020205020404" pitchFamily="49" charset="0"/>
              </a:rPr>
              <a:t>really</a:t>
            </a:r>
            <a:r>
              <a:rPr lang="fr-BE" sz="1050" dirty="0">
                <a:cs typeface="Courier New" panose="02070309020205020404" pitchFamily="49" charset="0"/>
              </a:rPr>
              <a:t> </a:t>
            </a:r>
            <a:r>
              <a:rPr lang="fr-BE" sz="1050" dirty="0" err="1">
                <a:cs typeface="Courier New" panose="02070309020205020404" pitchFamily="49" charset="0"/>
              </a:rPr>
              <a:t>separate</a:t>
            </a:r>
            <a:r>
              <a:rPr lang="fr-BE" sz="1050" dirty="0">
                <a:cs typeface="Courier New" panose="02070309020205020404" pitchFamily="49" charset="0"/>
              </a:rPr>
              <a:t> </a:t>
            </a:r>
            <a:r>
              <a:rPr lang="fr-BE" sz="1050" dirty="0" err="1">
                <a:cs typeface="Courier New" panose="02070309020205020404" pitchFamily="49" charset="0"/>
              </a:rPr>
              <a:t>each</a:t>
            </a:r>
            <a:r>
              <a:rPr lang="fr-BE" sz="1050" dirty="0">
                <a:cs typeface="Courier New" panose="02070309020205020404" pitchFamily="49" charset="0"/>
              </a:rPr>
              <a:t> </a:t>
            </a:r>
            <a:r>
              <a:rPr lang="fr-BE" sz="1050" dirty="0" err="1">
                <a:cs typeface="Courier New" panose="02070309020205020404" pitchFamily="49" charset="0"/>
              </a:rPr>
              <a:t>task</a:t>
            </a:r>
            <a:r>
              <a:rPr lang="fr-BE" sz="1050" dirty="0">
                <a:cs typeface="Courier New" panose="02070309020205020404" pitchFamily="49" charset="0"/>
              </a:rPr>
              <a:t> </a:t>
            </a:r>
            <a:r>
              <a:rPr lang="fr-BE" sz="1050" dirty="0" err="1">
                <a:cs typeface="Courier New" panose="02070309020205020404" pitchFamily="49" charset="0"/>
              </a:rPr>
              <a:t>assigned</a:t>
            </a:r>
            <a:r>
              <a:rPr lang="fr-BE" sz="1050" dirty="0">
                <a:cs typeface="Courier New" panose="02070309020205020404" pitchFamily="49" charset="0"/>
              </a:rPr>
              <a:t> to the respective </a:t>
            </a:r>
            <a:r>
              <a:rPr lang="fr-BE" sz="1050" dirty="0" err="1">
                <a:cs typeface="Courier New" panose="02070309020205020404" pitchFamily="49" charset="0"/>
              </a:rPr>
              <a:t>Developer</a:t>
            </a:r>
            <a:r>
              <a:rPr lang="fr-BE" sz="1050" dirty="0">
                <a:cs typeface="Courier New" panose="02070309020205020404" pitchFamily="49" charset="0"/>
              </a:rPr>
              <a:t>.</a:t>
            </a:r>
            <a:endParaRPr lang="en-US" sz="1050" dirty="0">
              <a:cs typeface="Courier New" panose="02070309020205020404" pitchFamily="49" charset="0"/>
            </a:endParaRPr>
          </a:p>
        </p:txBody>
      </p:sp>
      <p:cxnSp>
        <p:nvCxnSpPr>
          <p:cNvPr id="12" name="Straight Arrow Connector 11"/>
          <p:cNvCxnSpPr/>
          <p:nvPr/>
        </p:nvCxnSpPr>
        <p:spPr>
          <a:xfrm flipH="1" flipV="1">
            <a:off x="7482841" y="4826000"/>
            <a:ext cx="323538" cy="7449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7462520" y="2534835"/>
            <a:ext cx="343859" cy="686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4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fetch</a:t>
            </a:r>
          </a:p>
        </p:txBody>
      </p:sp>
      <p:sp>
        <p:nvSpPr>
          <p:cNvPr id="3" name="Content Placeholder 2"/>
          <p:cNvSpPr>
            <a:spLocks noGrp="1"/>
          </p:cNvSpPr>
          <p:nvPr>
            <p:ph idx="1"/>
          </p:nvPr>
        </p:nvSpPr>
        <p:spPr/>
        <p:txBody>
          <a:bodyPr>
            <a:normAutofit/>
          </a:bodyPr>
          <a:lstStyle/>
          <a:p>
            <a:r>
              <a:rPr lang="en-US" sz="1400" dirty="0"/>
              <a:t>Like git pull, this command is used to download commits and refs from a remote repository into your local repo.</a:t>
            </a:r>
          </a:p>
          <a:p>
            <a:r>
              <a:rPr lang="en-US" sz="1400" dirty="0"/>
              <a:t>The command </a:t>
            </a:r>
            <a:r>
              <a:rPr lang="en-US" sz="1400" dirty="0">
                <a:latin typeface="Courier New" panose="02070309020205020404" pitchFamily="49" charset="0"/>
                <a:cs typeface="Courier New" panose="02070309020205020404" pitchFamily="49" charset="0"/>
              </a:rPr>
              <a:t>git fetch</a:t>
            </a:r>
            <a:r>
              <a:rPr lang="en-US" sz="1400" dirty="0"/>
              <a:t> </a:t>
            </a:r>
            <a:r>
              <a:rPr lang="en-US" sz="1400" b="1" dirty="0"/>
              <a:t>alone</a:t>
            </a:r>
            <a:r>
              <a:rPr lang="en-US" sz="1400" dirty="0"/>
              <a:t> doesn’t force to actually merge the changes into your working directory (</a:t>
            </a:r>
            <a:r>
              <a:rPr lang="en-US" sz="1400" b="1" dirty="0">
                <a:solidFill>
                  <a:schemeClr val="bg2">
                    <a:lumMod val="75000"/>
                  </a:schemeClr>
                </a:solidFill>
              </a:rPr>
              <a:t>Safer than </a:t>
            </a:r>
            <a:r>
              <a:rPr lang="en-US" sz="1400" b="1" dirty="0">
                <a:solidFill>
                  <a:schemeClr val="bg2">
                    <a:lumMod val="75000"/>
                  </a:schemeClr>
                </a:solidFill>
                <a:latin typeface="Courier New" panose="02070309020205020404" pitchFamily="49" charset="0"/>
                <a:cs typeface="Courier New" panose="02070309020205020404" pitchFamily="49" charset="0"/>
              </a:rPr>
              <a:t>git pull</a:t>
            </a:r>
            <a:r>
              <a:rPr lang="en-US" sz="1400" dirty="0"/>
              <a:t>).</a:t>
            </a:r>
          </a:p>
          <a:p>
            <a:r>
              <a:rPr lang="en-US" sz="1400" b="1" dirty="0">
                <a:solidFill>
                  <a:srgbClr val="FFC000"/>
                </a:solidFill>
              </a:rPr>
              <a:t>I would ADVISE to use this </a:t>
            </a:r>
            <a:r>
              <a:rPr lang="en-US" sz="1400" dirty="0"/>
              <a:t>(instead of </a:t>
            </a:r>
            <a:r>
              <a:rPr lang="en-US" sz="1400" dirty="0">
                <a:latin typeface="Courier New" panose="02070309020205020404" pitchFamily="49" charset="0"/>
                <a:cs typeface="Courier New" panose="02070309020205020404" pitchFamily="49" charset="0"/>
              </a:rPr>
              <a:t>git pull</a:t>
            </a:r>
            <a:r>
              <a:rPr lang="en-US" sz="1400" dirty="0"/>
              <a:t>) : when doing commits in </a:t>
            </a:r>
            <a:r>
              <a:rPr lang="en-US" sz="1400" dirty="0">
                <a:latin typeface="Courier New" panose="02070309020205020404" pitchFamily="49" charset="0"/>
                <a:cs typeface="Courier New" panose="02070309020205020404" pitchFamily="49" charset="0"/>
              </a:rPr>
              <a:t>feature</a:t>
            </a:r>
            <a:r>
              <a:rPr lang="en-US" sz="1400" dirty="0"/>
              <a:t> local branch, </a:t>
            </a:r>
            <a:r>
              <a:rPr lang="en-US" sz="1400" b="1" dirty="0"/>
              <a:t>you don’t need to switch </a:t>
            </a:r>
            <a:r>
              <a:rPr lang="en-US" sz="1400" dirty="0"/>
              <a:t>to your </a:t>
            </a:r>
            <a:r>
              <a:rPr lang="en-US" sz="1400" dirty="0">
                <a:latin typeface="Courier New" panose="02070309020205020404" pitchFamily="49" charset="0"/>
                <a:cs typeface="Courier New" panose="02070309020205020404" pitchFamily="49" charset="0"/>
              </a:rPr>
              <a:t>dev</a:t>
            </a:r>
            <a:r>
              <a:rPr lang="en-US" sz="1400" dirty="0"/>
              <a:t> local branch to update it with the commits from remote repo.</a:t>
            </a:r>
          </a:p>
          <a:p>
            <a:pPr marL="0" indent="0">
              <a:buNone/>
            </a:pPr>
            <a:r>
              <a:rPr lang="en-US" sz="1400" dirty="0"/>
              <a:t>	</a:t>
            </a:r>
            <a:r>
              <a:rPr lang="en-US" sz="1400" dirty="0">
                <a:latin typeface="Courier New" panose="02070309020205020404" pitchFamily="49" charset="0"/>
                <a:cs typeface="Courier New" panose="02070309020205020404" pitchFamily="49" charset="0"/>
              </a:rPr>
              <a:t>git fetch -u &lt;remote&gt; &lt;</a:t>
            </a:r>
            <a:r>
              <a:rPr lang="en-US" sz="1400" dirty="0" err="1">
                <a:latin typeface="Courier New" panose="02070309020205020404" pitchFamily="49" charset="0"/>
                <a:cs typeface="Courier New" panose="02070309020205020404" pitchFamily="49" charset="0"/>
              </a:rPr>
              <a:t>remoteBranch</a:t>
            </a:r>
            <a:r>
              <a:rPr lang="en-US" sz="1400" dirty="0">
                <a:latin typeface="Courier New" panose="02070309020205020404" pitchFamily="49" charset="0"/>
                <a:cs typeface="Courier New" panose="02070309020205020404" pitchFamily="49" charset="0"/>
              </a:rPr>
              <a:t>&gt;:&lt;</a:t>
            </a:r>
            <a:r>
              <a:rPr lang="en-US" sz="1400" dirty="0" err="1">
                <a:latin typeface="Courier New" panose="02070309020205020404" pitchFamily="49" charset="0"/>
                <a:cs typeface="Courier New" panose="02070309020205020404" pitchFamily="49" charset="0"/>
              </a:rPr>
              <a:t>localBranch</a:t>
            </a:r>
            <a:r>
              <a:rPr lang="en-US" sz="1400" dirty="0">
                <a:latin typeface="Courier New" panose="02070309020205020404" pitchFamily="49" charset="0"/>
                <a:cs typeface="Courier New" panose="02070309020205020404" pitchFamily="49" charset="0"/>
              </a:rPr>
              <a:t>&gt;</a:t>
            </a:r>
          </a:p>
          <a:p>
            <a:pPr marL="0" indent="0">
              <a:buNone/>
            </a:pPr>
            <a:endParaRPr lang="en-US" sz="1400" dirty="0"/>
          </a:p>
        </p:txBody>
      </p:sp>
      <p:pic>
        <p:nvPicPr>
          <p:cNvPr id="7" name="Picture 6">
            <a:extLst>
              <a:ext uri="{FF2B5EF4-FFF2-40B4-BE49-F238E27FC236}">
                <a16:creationId xmlns="" xmlns:a16="http://schemas.microsoft.com/office/drawing/2014/main" id="{9FC64980-8FA3-475F-B038-846C5F4595B3}"/>
              </a:ext>
            </a:extLst>
          </p:cNvPr>
          <p:cNvPicPr>
            <a:picLocks noChangeAspect="1"/>
          </p:cNvPicPr>
          <p:nvPr/>
        </p:nvPicPr>
        <p:blipFill>
          <a:blip r:embed="rId2"/>
          <a:stretch>
            <a:fillRect/>
          </a:stretch>
        </p:blipFill>
        <p:spPr>
          <a:xfrm>
            <a:off x="3978441" y="4413379"/>
            <a:ext cx="6161372" cy="2374300"/>
          </a:xfrm>
          <a:prstGeom prst="rect">
            <a:avLst/>
          </a:prstGeom>
        </p:spPr>
      </p:pic>
    </p:spTree>
    <p:extLst>
      <p:ext uri="{BB962C8B-B14F-4D97-AF65-F5344CB8AC3E}">
        <p14:creationId xmlns:p14="http://schemas.microsoft.com/office/powerpoint/2010/main" val="3637784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(pros &amp; cons)</a:t>
            </a:r>
          </a:p>
        </p:txBody>
      </p:sp>
      <p:sp>
        <p:nvSpPr>
          <p:cNvPr id="4" name="Content Placeholder 3">
            <a:extLst>
              <a:ext uri="{FF2B5EF4-FFF2-40B4-BE49-F238E27FC236}">
                <a16:creationId xmlns="" xmlns:a16="http://schemas.microsoft.com/office/drawing/2014/main" id="{2E86F70A-6A73-4E2A-AF4C-5E69C9DD42EB}"/>
              </a:ext>
            </a:extLst>
          </p:cNvPr>
          <p:cNvSpPr>
            <a:spLocks noGrp="1"/>
          </p:cNvSpPr>
          <p:nvPr>
            <p:ph idx="1"/>
          </p:nvPr>
        </p:nvSpPr>
        <p:spPr/>
        <p:txBody>
          <a:bodyPr/>
          <a:lstStyle/>
          <a:p>
            <a:endParaRPr lang="en-US" dirty="0"/>
          </a:p>
        </p:txBody>
      </p:sp>
      <p:graphicFrame>
        <p:nvGraphicFramePr>
          <p:cNvPr id="6" name="Table 21">
            <a:extLst>
              <a:ext uri="{FF2B5EF4-FFF2-40B4-BE49-F238E27FC236}">
                <a16:creationId xmlns="" xmlns:a16="http://schemas.microsoft.com/office/drawing/2014/main" id="{1E419FA1-1C52-4E96-B945-730FFD8ED05B}"/>
              </a:ext>
            </a:extLst>
          </p:cNvPr>
          <p:cNvGraphicFramePr>
            <a:graphicFrameLocks/>
          </p:cNvGraphicFramePr>
          <p:nvPr>
            <p:extLst>
              <p:ext uri="{D42A27DB-BD31-4B8C-83A1-F6EECF244321}">
                <p14:modId xmlns:p14="http://schemas.microsoft.com/office/powerpoint/2010/main" val="3325724432"/>
              </p:ext>
            </p:extLst>
          </p:nvPr>
        </p:nvGraphicFramePr>
        <p:xfrm>
          <a:off x="2589212" y="2234251"/>
          <a:ext cx="8915400" cy="3576320"/>
        </p:xfrm>
        <a:graphic>
          <a:graphicData uri="http://schemas.openxmlformats.org/drawingml/2006/table">
            <a:tbl>
              <a:tblPr firstRow="1" bandRow="1">
                <a:tableStyleId>{5C22544A-7EE6-4342-B048-85BDC9FD1C3A}</a:tableStyleId>
              </a:tblPr>
              <a:tblGrid>
                <a:gridCol w="4457700">
                  <a:extLst>
                    <a:ext uri="{9D8B030D-6E8A-4147-A177-3AD203B41FA5}">
                      <a16:colId xmlns="" xmlns:a16="http://schemas.microsoft.com/office/drawing/2014/main" val="1298692005"/>
                    </a:ext>
                  </a:extLst>
                </a:gridCol>
                <a:gridCol w="4457700">
                  <a:extLst>
                    <a:ext uri="{9D8B030D-6E8A-4147-A177-3AD203B41FA5}">
                      <a16:colId xmlns="" xmlns:a16="http://schemas.microsoft.com/office/drawing/2014/main" val="4196815514"/>
                    </a:ext>
                  </a:extLst>
                </a:gridCol>
              </a:tblGrid>
              <a:tr h="370840">
                <a:tc>
                  <a:txBody>
                    <a:bodyPr/>
                    <a:lstStyle/>
                    <a:p>
                      <a:pPr algn="ctr"/>
                      <a:r>
                        <a:rPr lang="en-US" dirty="0"/>
                        <a:t>Pros</a:t>
                      </a:r>
                    </a:p>
                  </a:txBody>
                  <a:tcPr>
                    <a:solidFill>
                      <a:srgbClr val="92D050"/>
                    </a:solidFill>
                  </a:tcPr>
                </a:tc>
                <a:tc>
                  <a:txBody>
                    <a:bodyPr/>
                    <a:lstStyle/>
                    <a:p>
                      <a:pPr algn="ctr"/>
                      <a:r>
                        <a:rPr lang="en-US" dirty="0"/>
                        <a:t>Cons</a:t>
                      </a:r>
                    </a:p>
                  </a:txBody>
                  <a:tcPr>
                    <a:solidFill>
                      <a:srgbClr val="FF0000"/>
                    </a:solidFill>
                  </a:tcPr>
                </a:tc>
                <a:extLst>
                  <a:ext uri="{0D108BD9-81ED-4DB2-BD59-A6C34878D82A}">
                    <a16:rowId xmlns="" xmlns:a16="http://schemas.microsoft.com/office/drawing/2014/main" val="1283932823"/>
                  </a:ext>
                </a:extLst>
              </a:tr>
              <a:tr h="370840">
                <a:tc>
                  <a:txBody>
                    <a:bodyPr/>
                    <a:lstStyle/>
                    <a:p>
                      <a:pPr algn="l"/>
                      <a:r>
                        <a:rPr lang="en-US" sz="1400" b="0" i="0" kern="1200" dirty="0">
                          <a:solidFill>
                            <a:schemeClr val="dk1"/>
                          </a:solidFill>
                          <a:effectLst/>
                          <a:latin typeface="+mn-lt"/>
                          <a:ea typeface="+mn-ea"/>
                          <a:cs typeface="+mn-cs"/>
                        </a:rPr>
                        <a:t>You work </a:t>
                      </a:r>
                      <a:r>
                        <a:rPr lang="en-US" sz="1400" b="1" i="0" kern="1200" dirty="0">
                          <a:solidFill>
                            <a:schemeClr val="dk1"/>
                          </a:solidFill>
                          <a:effectLst/>
                          <a:latin typeface="+mn-lt"/>
                          <a:ea typeface="+mn-ea"/>
                          <a:cs typeface="+mn-cs"/>
                        </a:rPr>
                        <a:t>mainly offline.</a:t>
                      </a:r>
                      <a:r>
                        <a:rPr lang="en-US" sz="1400" dirty="0"/>
                        <a:t> </a:t>
                      </a:r>
                      <a:endParaRPr lang="en-US" sz="1400" b="1" dirty="0"/>
                    </a:p>
                  </a:txBody>
                  <a:tcPr>
                    <a:solidFill>
                      <a:schemeClr val="bg2">
                        <a:lumMod val="90000"/>
                      </a:schemeClr>
                    </a:solidFill>
                  </a:tcPr>
                </a:tc>
                <a:tc>
                  <a:txBody>
                    <a:bodyPr/>
                    <a:lstStyle/>
                    <a:p>
                      <a:pPr algn="l"/>
                      <a:endParaRPr lang="en-US" sz="1400" dirty="0"/>
                    </a:p>
                  </a:txBody>
                  <a:tcPr>
                    <a:solidFill>
                      <a:schemeClr val="accent1">
                        <a:lumMod val="20000"/>
                        <a:lumOff val="80000"/>
                      </a:schemeClr>
                    </a:solidFill>
                  </a:tcPr>
                </a:tc>
                <a:extLst>
                  <a:ext uri="{0D108BD9-81ED-4DB2-BD59-A6C34878D82A}">
                    <a16:rowId xmlns="" xmlns:a16="http://schemas.microsoft.com/office/drawing/2014/main" val="408249473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Knowing some basic command lines, </a:t>
                      </a:r>
                      <a:r>
                        <a:rPr lang="en-US" sz="1400" b="1" dirty="0"/>
                        <a:t>you can fast </a:t>
                      </a:r>
                      <a:r>
                        <a:rPr lang="en-US" sz="1400" dirty="0"/>
                        <a:t>check the differences, commit, display a graph (</a:t>
                      </a:r>
                      <a:r>
                        <a:rPr lang="en-US" sz="1400" b="1" dirty="0"/>
                        <a:t>all in one </a:t>
                      </a:r>
                      <a:r>
                        <a:rPr lang="en-US" sz="1400" dirty="0"/>
                        <a:t>inside Git bash).</a:t>
                      </a:r>
                    </a:p>
                  </a:txBody>
                  <a:tcPr>
                    <a:solidFill>
                      <a:schemeClr val="bg2">
                        <a:lumMod val="9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It </a:t>
                      </a:r>
                      <a:r>
                        <a:rPr lang="en-US" sz="1400" b="1" dirty="0"/>
                        <a:t>can take a certain time to be accustomed </a:t>
                      </a:r>
                      <a:r>
                        <a:rPr lang="en-US" sz="1400" dirty="0"/>
                        <a:t>with Git command lines.</a:t>
                      </a:r>
                    </a:p>
                    <a:p>
                      <a:pPr algn="l"/>
                      <a:endParaRPr lang="en-US" sz="1400" dirty="0"/>
                    </a:p>
                  </a:txBody>
                  <a:tcPr>
                    <a:solidFill>
                      <a:schemeClr val="accent2">
                        <a:lumMod val="40000"/>
                        <a:lumOff val="60000"/>
                      </a:schemeClr>
                    </a:solidFill>
                  </a:tcPr>
                </a:tc>
                <a:extLst>
                  <a:ext uri="{0D108BD9-81ED-4DB2-BD59-A6C34878D82A}">
                    <a16:rowId xmlns="" xmlns:a16="http://schemas.microsoft.com/office/drawing/2014/main" val="3467455770"/>
                  </a:ext>
                </a:extLst>
              </a:tr>
              <a:tr h="370840">
                <a:tc>
                  <a:txBody>
                    <a:bodyPr/>
                    <a:lstStyle/>
                    <a:p>
                      <a:pPr algn="l"/>
                      <a:r>
                        <a:rPr lang="en-US" sz="1400" dirty="0"/>
                        <a:t>Developers can have a view of the Project commit topology and </a:t>
                      </a:r>
                      <a:r>
                        <a:rPr lang="en-US" sz="1400" b="1" dirty="0"/>
                        <a:t>manage their own local branches</a:t>
                      </a:r>
                      <a:r>
                        <a:rPr lang="en-US" sz="1400" dirty="0"/>
                        <a:t>.</a:t>
                      </a:r>
                    </a:p>
                  </a:txBody>
                  <a:tcPr>
                    <a:solidFill>
                      <a:schemeClr val="bg2">
                        <a:lumMod val="90000"/>
                      </a:schemeClr>
                    </a:solidFill>
                  </a:tcPr>
                </a:tc>
                <a:tc>
                  <a:txBody>
                    <a:bodyPr/>
                    <a:lstStyle/>
                    <a:p>
                      <a:pPr algn="l"/>
                      <a:r>
                        <a:rPr lang="en-US" sz="1400" dirty="0"/>
                        <a:t>It also means some responsibility for Developers : </a:t>
                      </a:r>
                      <a:r>
                        <a:rPr lang="en-US" sz="1400" b="1" dirty="0"/>
                        <a:t>some best practices must be established </a:t>
                      </a:r>
                      <a:r>
                        <a:rPr lang="en-US" sz="1400" dirty="0"/>
                        <a:t>to avoid some inconsistencies or conflicts.</a:t>
                      </a:r>
                    </a:p>
                    <a:p>
                      <a:pPr algn="l"/>
                      <a:endParaRPr lang="en-US" sz="1400" dirty="0"/>
                    </a:p>
                    <a:p>
                      <a:pPr algn="l"/>
                      <a:r>
                        <a:rPr lang="en-US" sz="1400" b="1" u="sng" dirty="0">
                          <a:solidFill>
                            <a:schemeClr val="bg2">
                              <a:lumMod val="50000"/>
                            </a:schemeClr>
                          </a:solidFill>
                        </a:rPr>
                        <a:t>Note : </a:t>
                      </a:r>
                      <a:r>
                        <a:rPr lang="en-US" sz="1400" dirty="0"/>
                        <a:t>With Gitlab, there is a protection on ‘</a:t>
                      </a:r>
                      <a:r>
                        <a:rPr lang="en-US" sz="1400" dirty="0">
                          <a:solidFill>
                            <a:schemeClr val="accent1">
                              <a:lumMod val="60000"/>
                              <a:lumOff val="40000"/>
                            </a:schemeClr>
                          </a:solidFill>
                        </a:rPr>
                        <a:t>master</a:t>
                      </a:r>
                      <a:r>
                        <a:rPr lang="en-US" sz="1400" dirty="0"/>
                        <a:t>’ branch by default. Only the owner can push the commits on this branch.</a:t>
                      </a:r>
                    </a:p>
                  </a:txBody>
                  <a:tcPr>
                    <a:solidFill>
                      <a:schemeClr val="accent2">
                        <a:lumMod val="40000"/>
                        <a:lumOff val="60000"/>
                      </a:schemeClr>
                    </a:solidFill>
                  </a:tcPr>
                </a:tc>
                <a:extLst>
                  <a:ext uri="{0D108BD9-81ED-4DB2-BD59-A6C34878D82A}">
                    <a16:rowId xmlns="" xmlns:a16="http://schemas.microsoft.com/office/drawing/2014/main" val="3213281851"/>
                  </a:ext>
                </a:extLst>
              </a:tr>
              <a:tr h="370840">
                <a:tc>
                  <a:txBody>
                    <a:bodyPr/>
                    <a:lstStyle/>
                    <a:p>
                      <a:pPr algn="l"/>
                      <a:endParaRPr lang="en-US" sz="1400" dirty="0"/>
                    </a:p>
                  </a:txBody>
                  <a:tcPr>
                    <a:solidFill>
                      <a:schemeClr val="bg2">
                        <a:lumMod val="90000"/>
                      </a:schemeClr>
                    </a:solidFill>
                  </a:tcPr>
                </a:tc>
                <a:tc>
                  <a:txBody>
                    <a:bodyPr/>
                    <a:lstStyle/>
                    <a:p>
                      <a:pPr algn="l"/>
                      <a:r>
                        <a:rPr lang="en-US" sz="1400" dirty="0"/>
                        <a:t>Git </a:t>
                      </a:r>
                      <a:r>
                        <a:rPr lang="en-US" sz="1400" b="1" dirty="0"/>
                        <a:t>does not track empty directories </a:t>
                      </a:r>
                      <a:r>
                        <a:rPr lang="en-US" sz="1400" dirty="0"/>
                        <a:t>: it only tracks files. </a:t>
                      </a:r>
                    </a:p>
                  </a:txBody>
                  <a:tcPr>
                    <a:solidFill>
                      <a:schemeClr val="accent1">
                        <a:lumMod val="20000"/>
                        <a:lumOff val="80000"/>
                      </a:schemeClr>
                    </a:solidFill>
                  </a:tcPr>
                </a:tc>
                <a:extLst>
                  <a:ext uri="{0D108BD9-81ED-4DB2-BD59-A6C34878D82A}">
                    <a16:rowId xmlns="" xmlns:a16="http://schemas.microsoft.com/office/drawing/2014/main" val="315047058"/>
                  </a:ext>
                </a:extLst>
              </a:tr>
            </a:tbl>
          </a:graphicData>
        </a:graphic>
      </p:graphicFrame>
    </p:spTree>
    <p:extLst>
      <p:ext uri="{BB962C8B-B14F-4D97-AF65-F5344CB8AC3E}">
        <p14:creationId xmlns:p14="http://schemas.microsoft.com/office/powerpoint/2010/main" val="3008950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descr="A close up of a map&#10;&#10;Description automatically generated">
            <a:extLst>
              <a:ext uri="{FF2B5EF4-FFF2-40B4-BE49-F238E27FC236}">
                <a16:creationId xmlns="" xmlns:a16="http://schemas.microsoft.com/office/drawing/2014/main" id="{1B6ED57C-8857-4BE6-9F20-D3334FB5E60A}"/>
              </a:ext>
            </a:extLst>
          </p:cNvPr>
          <p:cNvPicPr>
            <a:picLocks noGrp="1" noChangeAspect="1"/>
          </p:cNvPicPr>
          <p:nvPr>
            <p:ph idx="1"/>
          </p:nvPr>
        </p:nvPicPr>
        <p:blipFill>
          <a:blip r:embed="rId2"/>
          <a:stretch>
            <a:fillRect/>
          </a:stretch>
        </p:blipFill>
        <p:spPr>
          <a:xfrm>
            <a:off x="2589213" y="2459635"/>
            <a:ext cx="8915400" cy="3126179"/>
          </a:xfr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fetch (schema)</a:t>
            </a:r>
          </a:p>
        </p:txBody>
      </p:sp>
      <p:sp>
        <p:nvSpPr>
          <p:cNvPr id="7" name="TextBox 6">
            <a:extLst>
              <a:ext uri="{FF2B5EF4-FFF2-40B4-BE49-F238E27FC236}">
                <a16:creationId xmlns="" xmlns:a16="http://schemas.microsoft.com/office/drawing/2014/main" id="{C9292322-54D0-4118-8902-BAEBB38E0C0F}"/>
              </a:ext>
            </a:extLst>
          </p:cNvPr>
          <p:cNvSpPr txBox="1"/>
          <p:nvPr/>
        </p:nvSpPr>
        <p:spPr>
          <a:xfrm>
            <a:off x="7046913" y="3523855"/>
            <a:ext cx="2143760" cy="253916"/>
          </a:xfrm>
          <a:prstGeom prst="rect">
            <a:avLst/>
          </a:prstGeom>
          <a:noFill/>
          <a:ln w="28575">
            <a:solidFill>
              <a:srgbClr val="FFC000"/>
            </a:solidFill>
          </a:ln>
        </p:spPr>
        <p:txBody>
          <a:bodyPr wrap="square" rtlCol="0">
            <a:spAutoFit/>
          </a:bodyPr>
          <a:lstStyle/>
          <a:p>
            <a:r>
              <a:rPr lang="en-US" sz="1050" dirty="0">
                <a:latin typeface="Courier New" panose="02070309020205020404" pitchFamily="49" charset="0"/>
                <a:cs typeface="Courier New" panose="02070309020205020404" pitchFamily="49" charset="0"/>
              </a:rPr>
              <a:t>git fetch origin </a:t>
            </a:r>
            <a:r>
              <a:rPr lang="en-US" sz="1050" dirty="0" err="1">
                <a:latin typeface="Courier New" panose="02070309020205020404" pitchFamily="49" charset="0"/>
                <a:cs typeface="Courier New" panose="02070309020205020404" pitchFamily="49" charset="0"/>
              </a:rPr>
              <a:t>dev:dev</a:t>
            </a:r>
            <a:endParaRPr lang="en-US" sz="1050" b="1" dirty="0">
              <a:solidFill>
                <a:srgbClr val="FFC000"/>
              </a:solidFill>
              <a:latin typeface="Courier New" panose="02070309020205020404" pitchFamily="49" charset="0"/>
              <a:cs typeface="Courier New" panose="02070309020205020404" pitchFamily="49" charset="0"/>
            </a:endParaRPr>
          </a:p>
        </p:txBody>
      </p:sp>
      <p:cxnSp>
        <p:nvCxnSpPr>
          <p:cNvPr id="8" name="Straight Arrow Connector 7">
            <a:extLst>
              <a:ext uri="{FF2B5EF4-FFF2-40B4-BE49-F238E27FC236}">
                <a16:creationId xmlns="" xmlns:a16="http://schemas.microsoft.com/office/drawing/2014/main" id="{0DA80321-791C-414A-AA13-636702BBCCD1}"/>
              </a:ext>
            </a:extLst>
          </p:cNvPr>
          <p:cNvCxnSpPr>
            <a:cxnSpLocks/>
          </p:cNvCxnSpPr>
          <p:nvPr/>
        </p:nvCxnSpPr>
        <p:spPr>
          <a:xfrm>
            <a:off x="9189402" y="3677201"/>
            <a:ext cx="413385" cy="614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Down Arrow 4">
            <a:extLst>
              <a:ext uri="{FF2B5EF4-FFF2-40B4-BE49-F238E27FC236}">
                <a16:creationId xmlns="" xmlns:a16="http://schemas.microsoft.com/office/drawing/2014/main" id="{DF5CD2C7-C7C7-4EBB-ADCC-E14FCEF5FAD4}"/>
              </a:ext>
            </a:extLst>
          </p:cNvPr>
          <p:cNvSpPr/>
          <p:nvPr/>
        </p:nvSpPr>
        <p:spPr>
          <a:xfrm>
            <a:off x="9630251" y="3624298"/>
            <a:ext cx="373380" cy="3069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19661DF3-0305-4ADB-B58A-925D4BB94A0E}"/>
              </a:ext>
            </a:extLst>
          </p:cNvPr>
          <p:cNvSpPr txBox="1"/>
          <p:nvPr/>
        </p:nvSpPr>
        <p:spPr>
          <a:xfrm>
            <a:off x="2660538" y="6161075"/>
            <a:ext cx="3749788" cy="415498"/>
          </a:xfrm>
          <a:prstGeom prst="rect">
            <a:avLst/>
          </a:prstGeom>
          <a:noFill/>
          <a:ln w="28575">
            <a:solidFill>
              <a:srgbClr val="D274CB"/>
            </a:solidFill>
          </a:ln>
        </p:spPr>
        <p:txBody>
          <a:bodyPr wrap="square" rtlCol="0">
            <a:spAutoFit/>
          </a:bodyPr>
          <a:lstStyle/>
          <a:p>
            <a:r>
              <a:rPr lang="en-US" sz="1050" dirty="0"/>
              <a:t>1. DEV1 is still on </a:t>
            </a:r>
            <a:r>
              <a:rPr lang="en-US" sz="1050" dirty="0">
                <a:solidFill>
                  <a:srgbClr val="D274CB"/>
                </a:solidFill>
                <a:latin typeface="Courier New" panose="02070309020205020404" pitchFamily="49" charset="0"/>
                <a:cs typeface="Courier New" panose="02070309020205020404" pitchFamily="49" charset="0"/>
              </a:rPr>
              <a:t>feature</a:t>
            </a:r>
            <a:r>
              <a:rPr lang="en-US" sz="1050" dirty="0">
                <a:solidFill>
                  <a:srgbClr val="D274CB"/>
                </a:solidFill>
              </a:rPr>
              <a:t> local branch</a:t>
            </a:r>
            <a:r>
              <a:rPr lang="en-US" sz="1050" dirty="0"/>
              <a:t> and has finished with commits. </a:t>
            </a:r>
          </a:p>
        </p:txBody>
      </p:sp>
      <p:cxnSp>
        <p:nvCxnSpPr>
          <p:cNvPr id="12" name="Straight Arrow Connector 11">
            <a:extLst>
              <a:ext uri="{FF2B5EF4-FFF2-40B4-BE49-F238E27FC236}">
                <a16:creationId xmlns="" xmlns:a16="http://schemas.microsoft.com/office/drawing/2014/main" id="{EBECC184-8FFE-4D20-90D9-52FA43E5575E}"/>
              </a:ext>
            </a:extLst>
          </p:cNvPr>
          <p:cNvCxnSpPr>
            <a:cxnSpLocks/>
          </p:cNvCxnSpPr>
          <p:nvPr/>
        </p:nvCxnSpPr>
        <p:spPr>
          <a:xfrm flipV="1">
            <a:off x="5640404" y="5760882"/>
            <a:ext cx="342811" cy="379568"/>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
        <p:nvSpPr>
          <p:cNvPr id="13" name="Arrow: Pentagon 12">
            <a:extLst>
              <a:ext uri="{FF2B5EF4-FFF2-40B4-BE49-F238E27FC236}">
                <a16:creationId xmlns="" xmlns:a16="http://schemas.microsoft.com/office/drawing/2014/main" id="{C64D03E6-3360-41A1-9FDB-FD5B18AB0CF3}"/>
              </a:ext>
            </a:extLst>
          </p:cNvPr>
          <p:cNvSpPr/>
          <p:nvPr/>
        </p:nvSpPr>
        <p:spPr>
          <a:xfrm rot="16200000">
            <a:off x="5771147" y="5258014"/>
            <a:ext cx="649705" cy="225569"/>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a:t>
            </a:r>
          </a:p>
        </p:txBody>
      </p:sp>
      <p:sp>
        <p:nvSpPr>
          <p:cNvPr id="15" name="Rectangle 14">
            <a:extLst>
              <a:ext uri="{FF2B5EF4-FFF2-40B4-BE49-F238E27FC236}">
                <a16:creationId xmlns="" xmlns:a16="http://schemas.microsoft.com/office/drawing/2014/main" id="{D5E07C00-F098-4A16-8D3B-2D24EBDFF09D}"/>
              </a:ext>
            </a:extLst>
          </p:cNvPr>
          <p:cNvSpPr/>
          <p:nvPr/>
        </p:nvSpPr>
        <p:spPr>
          <a:xfrm>
            <a:off x="9874923" y="4416403"/>
            <a:ext cx="1275678" cy="664369"/>
          </a:xfrm>
          <a:prstGeom prst="rect">
            <a:avLst/>
          </a:prstGeom>
          <a:noFill/>
          <a:ln w="127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9C7EA9A9-F2CA-403C-94D5-73B9E566A4E4}"/>
              </a:ext>
            </a:extLst>
          </p:cNvPr>
          <p:cNvSpPr/>
          <p:nvPr/>
        </p:nvSpPr>
        <p:spPr>
          <a:xfrm>
            <a:off x="9874923" y="2850092"/>
            <a:ext cx="1275679" cy="664369"/>
          </a:xfrm>
          <a:prstGeom prst="rect">
            <a:avLst/>
          </a:prstGeom>
          <a:noFill/>
          <a:ln w="127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Pentagon 21">
            <a:extLst>
              <a:ext uri="{FF2B5EF4-FFF2-40B4-BE49-F238E27FC236}">
                <a16:creationId xmlns="" xmlns:a16="http://schemas.microsoft.com/office/drawing/2014/main" id="{2642A17A-B05E-4667-BFB7-E7A3090B1E1E}"/>
              </a:ext>
            </a:extLst>
          </p:cNvPr>
          <p:cNvSpPr/>
          <p:nvPr/>
        </p:nvSpPr>
        <p:spPr>
          <a:xfrm rot="16200000">
            <a:off x="10249240" y="5837881"/>
            <a:ext cx="649705" cy="225569"/>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a:t>
            </a:r>
          </a:p>
        </p:txBody>
      </p:sp>
      <p:cxnSp>
        <p:nvCxnSpPr>
          <p:cNvPr id="23" name="Straight Arrow Connector 22">
            <a:extLst>
              <a:ext uri="{FF2B5EF4-FFF2-40B4-BE49-F238E27FC236}">
                <a16:creationId xmlns="" xmlns:a16="http://schemas.microsoft.com/office/drawing/2014/main" id="{45FF1D2A-AC1D-4CA9-80B1-031AECF30564}"/>
              </a:ext>
            </a:extLst>
          </p:cNvPr>
          <p:cNvCxnSpPr>
            <a:cxnSpLocks/>
          </p:cNvCxnSpPr>
          <p:nvPr/>
        </p:nvCxnSpPr>
        <p:spPr>
          <a:xfrm flipV="1">
            <a:off x="6442647" y="6022576"/>
            <a:ext cx="3958653" cy="324853"/>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
        <p:nvSpPr>
          <p:cNvPr id="27" name="Arrow: Pentagon 12">
            <a:extLst>
              <a:ext uri="{FF2B5EF4-FFF2-40B4-BE49-F238E27FC236}">
                <a16:creationId xmlns="" xmlns:a16="http://schemas.microsoft.com/office/drawing/2014/main" id="{C7C73862-9326-4E13-B6D2-2F21C66FC773}"/>
              </a:ext>
            </a:extLst>
          </p:cNvPr>
          <p:cNvSpPr/>
          <p:nvPr/>
        </p:nvSpPr>
        <p:spPr>
          <a:xfrm rot="5400000">
            <a:off x="4980024" y="4082615"/>
            <a:ext cx="453882" cy="143122"/>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28" name="Arrow: Pentagon 12">
            <a:extLst>
              <a:ext uri="{FF2B5EF4-FFF2-40B4-BE49-F238E27FC236}">
                <a16:creationId xmlns="" xmlns:a16="http://schemas.microsoft.com/office/drawing/2014/main" id="{C441DBA3-8CAA-4524-A304-D74147A66939}"/>
              </a:ext>
            </a:extLst>
          </p:cNvPr>
          <p:cNvSpPr/>
          <p:nvPr/>
        </p:nvSpPr>
        <p:spPr>
          <a:xfrm rot="5400000">
            <a:off x="10787295" y="4082615"/>
            <a:ext cx="453882" cy="143122"/>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16" name="TextBox 15">
            <a:extLst>
              <a:ext uri="{FF2B5EF4-FFF2-40B4-BE49-F238E27FC236}">
                <a16:creationId xmlns="" xmlns:a16="http://schemas.microsoft.com/office/drawing/2014/main" id="{F2E91AC4-DFD4-45DB-9E08-A8B3A14FA060}"/>
              </a:ext>
            </a:extLst>
          </p:cNvPr>
          <p:cNvSpPr txBox="1"/>
          <p:nvPr/>
        </p:nvSpPr>
        <p:spPr>
          <a:xfrm>
            <a:off x="2421080" y="5344829"/>
            <a:ext cx="2221522" cy="261610"/>
          </a:xfrm>
          <a:prstGeom prst="rect">
            <a:avLst/>
          </a:prstGeom>
          <a:noFill/>
          <a:ln>
            <a:solidFill>
              <a:schemeClr val="tx1"/>
            </a:solidFill>
          </a:ln>
        </p:spPr>
        <p:txBody>
          <a:bodyPr wrap="square" rtlCol="0">
            <a:spAutoFit/>
          </a:bodyPr>
          <a:lstStyle/>
          <a:p>
            <a:r>
              <a:rPr lang="en-US" sz="1100" dirty="0"/>
              <a:t>Local repository (Developer 1)</a:t>
            </a:r>
          </a:p>
        </p:txBody>
      </p:sp>
      <p:sp>
        <p:nvSpPr>
          <p:cNvPr id="17" name="TextBox 16">
            <a:extLst>
              <a:ext uri="{FF2B5EF4-FFF2-40B4-BE49-F238E27FC236}">
                <a16:creationId xmlns="" xmlns:a16="http://schemas.microsoft.com/office/drawing/2014/main" id="{B154E20C-5A57-4579-8150-4A18F1D9A6E3}"/>
              </a:ext>
            </a:extLst>
          </p:cNvPr>
          <p:cNvSpPr txBox="1"/>
          <p:nvPr/>
        </p:nvSpPr>
        <p:spPr>
          <a:xfrm>
            <a:off x="2589213" y="2108814"/>
            <a:ext cx="1431304" cy="261610"/>
          </a:xfrm>
          <a:prstGeom prst="rect">
            <a:avLst/>
          </a:prstGeom>
          <a:noFill/>
          <a:ln>
            <a:solidFill>
              <a:schemeClr val="tx1"/>
            </a:solidFill>
          </a:ln>
        </p:spPr>
        <p:txBody>
          <a:bodyPr wrap="square" rtlCol="0">
            <a:spAutoFit/>
          </a:bodyPr>
          <a:lstStyle/>
          <a:p>
            <a:r>
              <a:rPr lang="en-US" sz="1100" dirty="0"/>
              <a:t>Remote repository</a:t>
            </a:r>
          </a:p>
        </p:txBody>
      </p:sp>
      <p:sp>
        <p:nvSpPr>
          <p:cNvPr id="18" name="Arrow: Pentagon 12">
            <a:extLst>
              <a:ext uri="{FF2B5EF4-FFF2-40B4-BE49-F238E27FC236}">
                <a16:creationId xmlns="" xmlns:a16="http://schemas.microsoft.com/office/drawing/2014/main" id="{C441DBA3-8CAA-4524-A304-D74147A66939}"/>
              </a:ext>
            </a:extLst>
          </p:cNvPr>
          <p:cNvSpPr/>
          <p:nvPr/>
        </p:nvSpPr>
        <p:spPr>
          <a:xfrm rot="5400000">
            <a:off x="9447407" y="4086623"/>
            <a:ext cx="453882" cy="143122"/>
          </a:xfrm>
          <a:prstGeom prst="homePlate">
            <a:avLst/>
          </a:prstGeom>
          <a:solidFill>
            <a:srgbClr val="99FF99">
              <a:alpha val="30000"/>
            </a:srgbClr>
          </a:solidFill>
          <a:ln w="31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alpha val="35000"/>
                  </a:schemeClr>
                </a:solidFill>
              </a:rPr>
              <a:t>Dev</a:t>
            </a:r>
          </a:p>
        </p:txBody>
      </p:sp>
    </p:spTree>
    <p:extLst>
      <p:ext uri="{BB962C8B-B14F-4D97-AF65-F5344CB8AC3E}">
        <p14:creationId xmlns:p14="http://schemas.microsoft.com/office/powerpoint/2010/main" val="367562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5" grpId="0" animBg="1"/>
      <p:bldP spid="21" grpId="0" animBg="1"/>
      <p:bldP spid="22" grpId="0" animBg="1"/>
      <p:bldP spid="28"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a:t>
            </a:r>
          </a:p>
        </p:txBody>
      </p:sp>
      <p:sp>
        <p:nvSpPr>
          <p:cNvPr id="3" name="Content Placeholder 2"/>
          <p:cNvSpPr>
            <a:spLocks noGrp="1"/>
          </p:cNvSpPr>
          <p:nvPr>
            <p:ph idx="1"/>
          </p:nvPr>
        </p:nvSpPr>
        <p:spPr/>
        <p:txBody>
          <a:bodyPr>
            <a:normAutofit fontScale="92500" lnSpcReduction="20000"/>
          </a:bodyPr>
          <a:lstStyle/>
          <a:p>
            <a:r>
              <a:rPr lang="en-US" sz="1400" dirty="0"/>
              <a:t>If you’re asked to work on an urgent bug fix and you still have </a:t>
            </a:r>
            <a:r>
              <a:rPr lang="en-US" sz="1400" b="1" dirty="0"/>
              <a:t>changes not ready to be committed</a:t>
            </a:r>
            <a:r>
              <a:rPr lang="en-US" sz="1400" dirty="0"/>
              <a:t>, when switching to another branch, you’ll get this warning message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r>
              <a:rPr lang="en-US" sz="1400" dirty="0"/>
              <a:t>The </a:t>
            </a:r>
            <a:r>
              <a:rPr lang="en-US" sz="1400" dirty="0">
                <a:latin typeface="Courier New" panose="02070309020205020404" pitchFamily="49" charset="0"/>
                <a:cs typeface="Courier New" panose="02070309020205020404" pitchFamily="49" charset="0"/>
              </a:rPr>
              <a:t>git stash</a:t>
            </a:r>
            <a:r>
              <a:rPr lang="en-US" sz="1400" dirty="0"/>
              <a:t> command allows you </a:t>
            </a:r>
            <a:r>
              <a:rPr lang="en-US" sz="1400" b="1" dirty="0">
                <a:solidFill>
                  <a:srgbClr val="FFC000"/>
                </a:solidFill>
              </a:rPr>
              <a:t>to put </a:t>
            </a:r>
            <a:r>
              <a:rPr lang="en-US" sz="1400" dirty="0"/>
              <a:t>your ‘uncommitted changes’ </a:t>
            </a:r>
            <a:r>
              <a:rPr lang="en-US" sz="1400" b="1" dirty="0">
                <a:solidFill>
                  <a:srgbClr val="FFC000"/>
                </a:solidFill>
              </a:rPr>
              <a:t>in a temporary location. </a:t>
            </a:r>
            <a:r>
              <a:rPr lang="en-US" sz="1400" dirty="0">
                <a:solidFill>
                  <a:schemeClr val="tx1"/>
                </a:solidFill>
              </a:rPr>
              <a:t>By default, </a:t>
            </a:r>
            <a:r>
              <a:rPr lang="en-US" sz="1400" dirty="0">
                <a:solidFill>
                  <a:schemeClr val="tx1"/>
                </a:solidFill>
                <a:latin typeface="Courier New" panose="02070309020205020404" pitchFamily="49" charset="0"/>
                <a:cs typeface="Courier New" panose="02070309020205020404" pitchFamily="49" charset="0"/>
              </a:rPr>
              <a:t>git stash</a:t>
            </a:r>
            <a:r>
              <a:rPr lang="en-US" sz="1400" dirty="0">
                <a:solidFill>
                  <a:schemeClr val="tx1"/>
                </a:solidFill>
              </a:rPr>
              <a:t> will stash only modified and staged tracked </a:t>
            </a:r>
            <a:r>
              <a:rPr lang="en-US" sz="1400">
                <a:solidFill>
                  <a:schemeClr val="tx1"/>
                </a:solidFill>
              </a:rPr>
              <a:t>files</a:t>
            </a:r>
            <a:r>
              <a:rPr lang="en-US" sz="1400" smtClean="0">
                <a:solidFill>
                  <a:schemeClr val="tx1"/>
                </a:solidFill>
              </a:rPr>
              <a:t>.</a:t>
            </a:r>
          </a:p>
          <a:p>
            <a:endParaRPr lang="en-US" sz="1400" b="1" dirty="0">
              <a:solidFill>
                <a:srgbClr val="FFC000"/>
              </a:solidFill>
            </a:endParaRPr>
          </a:p>
          <a:p>
            <a:r>
              <a:rPr lang="en-US" sz="1400" dirty="0">
                <a:solidFill>
                  <a:schemeClr val="tx1"/>
                </a:solidFill>
              </a:rPr>
              <a:t>For our usage, to include untracked files as well (new added files, we will use </a:t>
            </a:r>
          </a:p>
          <a:p>
            <a:pPr marL="0" indent="0">
              <a:buNone/>
            </a:pPr>
            <a:r>
              <a:rPr lang="en-US" sz="1400" dirty="0">
                <a:solidFill>
                  <a:schemeClr val="tx1"/>
                </a:solidFill>
              </a:rPr>
              <a:t>	</a:t>
            </a:r>
            <a:r>
              <a:rPr lang="en-US" sz="1400" dirty="0">
                <a:solidFill>
                  <a:schemeClr val="tx1"/>
                </a:solidFill>
                <a:latin typeface="Courier New" panose="02070309020205020404" pitchFamily="49" charset="0"/>
                <a:cs typeface="Courier New" panose="02070309020205020404" pitchFamily="49" charset="0"/>
              </a:rPr>
              <a:t>git stash push –u –m “Description</a:t>
            </a:r>
            <a:r>
              <a:rPr lang="en-US" sz="1400" dirty="0" smtClean="0">
                <a:solidFill>
                  <a:schemeClr val="tx1"/>
                </a:solidFill>
                <a:latin typeface="Courier New" panose="02070309020205020404" pitchFamily="49" charset="0"/>
                <a:cs typeface="Courier New" panose="02070309020205020404" pitchFamily="49" charset="0"/>
              </a:rPr>
              <a:t>”</a:t>
            </a:r>
          </a:p>
          <a:p>
            <a:pPr marL="0" indent="0">
              <a:buNone/>
            </a:pPr>
            <a:endParaRPr lang="en-US" sz="1400" dirty="0">
              <a:solidFill>
                <a:schemeClr val="tx1"/>
              </a:solidFill>
              <a:latin typeface="Courier New" panose="02070309020205020404" pitchFamily="49" charset="0"/>
              <a:cs typeface="Courier New" panose="02070309020205020404" pitchFamily="49" charset="0"/>
            </a:endParaRPr>
          </a:p>
          <a:p>
            <a:r>
              <a:rPr lang="en-US" sz="1400" dirty="0" smtClean="0">
                <a:solidFill>
                  <a:schemeClr val="tx1"/>
                </a:solidFill>
              </a:rPr>
              <a:t>To stash </a:t>
            </a:r>
            <a:r>
              <a:rPr lang="en-US" sz="1400" b="1" dirty="0" smtClean="0">
                <a:solidFill>
                  <a:srgbClr val="92D050"/>
                </a:solidFill>
              </a:rPr>
              <a:t>only </a:t>
            </a:r>
            <a:r>
              <a:rPr lang="en-US" sz="1400" b="1" dirty="0" err="1" smtClean="0">
                <a:solidFill>
                  <a:srgbClr val="92D050"/>
                </a:solidFill>
              </a:rPr>
              <a:t>unstaged</a:t>
            </a:r>
            <a:r>
              <a:rPr lang="en-US" sz="1400" b="1" dirty="0" smtClean="0">
                <a:solidFill>
                  <a:srgbClr val="92D050"/>
                </a:solidFill>
              </a:rPr>
              <a:t> files </a:t>
            </a:r>
            <a:r>
              <a:rPr lang="en-US" sz="1400" dirty="0" smtClean="0">
                <a:solidFill>
                  <a:schemeClr val="tx1"/>
                </a:solidFill>
              </a:rPr>
              <a:t>(modified files we don’t add with </a:t>
            </a:r>
            <a:r>
              <a:rPr lang="en-US" sz="1400" dirty="0" err="1" smtClean="0">
                <a:solidFill>
                  <a:schemeClr val="tx1"/>
                </a:solidFill>
                <a:latin typeface="Courier New" panose="02070309020205020404" pitchFamily="49" charset="0"/>
                <a:cs typeface="Courier New" panose="02070309020205020404" pitchFamily="49" charset="0"/>
              </a:rPr>
              <a:t>git</a:t>
            </a:r>
            <a:r>
              <a:rPr lang="en-US" sz="1400" dirty="0" smtClean="0">
                <a:solidFill>
                  <a:schemeClr val="tx1"/>
                </a:solidFill>
                <a:latin typeface="Courier New" panose="02070309020205020404" pitchFamily="49" charset="0"/>
                <a:cs typeface="Courier New" panose="02070309020205020404" pitchFamily="49" charset="0"/>
              </a:rPr>
              <a:t> add</a:t>
            </a:r>
            <a:r>
              <a:rPr lang="en-US" sz="1400" dirty="0" smtClean="0">
                <a:solidFill>
                  <a:schemeClr val="tx1"/>
                </a:solidFill>
              </a:rPr>
              <a:t>), the command is:</a:t>
            </a:r>
            <a:endParaRPr lang="en-US" sz="1400" dirty="0">
              <a:solidFill>
                <a:schemeClr val="tx1"/>
              </a:solidFill>
            </a:endParaRPr>
          </a:p>
          <a:p>
            <a:pPr marL="0" indent="0">
              <a:buNone/>
            </a:pPr>
            <a:r>
              <a:rPr lang="en-US" sz="1400" dirty="0">
                <a:solidFill>
                  <a:schemeClr val="tx1"/>
                </a:solidFill>
              </a:rPr>
              <a:t>	</a:t>
            </a:r>
            <a:r>
              <a:rPr lang="en-US" sz="1400" dirty="0" err="1">
                <a:solidFill>
                  <a:schemeClr val="tx1"/>
                </a:solidFill>
                <a:latin typeface="Courier New" panose="02070309020205020404" pitchFamily="49" charset="0"/>
                <a:cs typeface="Courier New" panose="02070309020205020404" pitchFamily="49" charset="0"/>
              </a:rPr>
              <a:t>git</a:t>
            </a:r>
            <a:r>
              <a:rPr lang="en-US" sz="1400" dirty="0">
                <a:solidFill>
                  <a:schemeClr val="tx1"/>
                </a:solidFill>
                <a:latin typeface="Courier New" panose="02070309020205020404" pitchFamily="49" charset="0"/>
                <a:cs typeface="Courier New" panose="02070309020205020404" pitchFamily="49" charset="0"/>
              </a:rPr>
              <a:t> stash </a:t>
            </a:r>
            <a:r>
              <a:rPr lang="en-US" sz="1400" dirty="0" smtClean="0">
                <a:solidFill>
                  <a:schemeClr val="tx1"/>
                </a:solidFill>
                <a:latin typeface="Courier New" panose="02070309020205020404" pitchFamily="49" charset="0"/>
                <a:cs typeface="Courier New" panose="02070309020205020404" pitchFamily="49" charset="0"/>
              </a:rPr>
              <a:t>-k</a:t>
            </a:r>
            <a:endParaRPr lang="en-US" sz="1400" dirty="0">
              <a:solidFill>
                <a:schemeClr val="tx1"/>
              </a:solidFill>
              <a:latin typeface="Courier New" panose="02070309020205020404" pitchFamily="49" charset="0"/>
              <a:cs typeface="Courier New" panose="02070309020205020404" pitchFamily="49" charset="0"/>
            </a:endParaRPr>
          </a:p>
          <a:p>
            <a:pPr marL="0" indent="0">
              <a:buNone/>
            </a:pPr>
            <a:endParaRPr lang="en-US" sz="1400" dirty="0">
              <a:solidFill>
                <a:schemeClr val="tx1"/>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 xmlns:a16="http://schemas.microsoft.com/office/drawing/2014/main" id="{08F896C1-92F1-4BCC-B991-DA76C53E52CF}"/>
              </a:ext>
            </a:extLst>
          </p:cNvPr>
          <p:cNvPicPr>
            <a:picLocks noChangeAspect="1"/>
          </p:cNvPicPr>
          <p:nvPr/>
        </p:nvPicPr>
        <p:blipFill>
          <a:blip r:embed="rId2"/>
          <a:stretch>
            <a:fillRect/>
          </a:stretch>
        </p:blipFill>
        <p:spPr>
          <a:xfrm>
            <a:off x="4195929" y="2744130"/>
            <a:ext cx="5701966" cy="952646"/>
          </a:xfrm>
          <a:prstGeom prst="rect">
            <a:avLst/>
          </a:prstGeom>
        </p:spPr>
      </p:pic>
    </p:spTree>
    <p:extLst>
      <p:ext uri="{BB962C8B-B14F-4D97-AF65-F5344CB8AC3E}">
        <p14:creationId xmlns:p14="http://schemas.microsoft.com/office/powerpoint/2010/main" val="1462056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9529" y="2133600"/>
            <a:ext cx="7794768" cy="3778250"/>
          </a:xfr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(context)</a:t>
            </a:r>
          </a:p>
        </p:txBody>
      </p:sp>
      <p:sp>
        <p:nvSpPr>
          <p:cNvPr id="7" name="TextBox 6">
            <a:extLst>
              <a:ext uri="{FF2B5EF4-FFF2-40B4-BE49-F238E27FC236}">
                <a16:creationId xmlns="" xmlns:a16="http://schemas.microsoft.com/office/drawing/2014/main" id="{CDE87F95-FA25-49AA-83FD-29E8CF4F58C8}"/>
              </a:ext>
            </a:extLst>
          </p:cNvPr>
          <p:cNvSpPr txBox="1"/>
          <p:nvPr/>
        </p:nvSpPr>
        <p:spPr>
          <a:xfrm>
            <a:off x="3485920" y="6096956"/>
            <a:ext cx="3340091" cy="577081"/>
          </a:xfrm>
          <a:prstGeom prst="rect">
            <a:avLst/>
          </a:prstGeom>
          <a:noFill/>
          <a:ln w="28575">
            <a:solidFill>
              <a:srgbClr val="D274CB"/>
            </a:solidFill>
          </a:ln>
        </p:spPr>
        <p:txBody>
          <a:bodyPr wrap="square" rtlCol="0">
            <a:spAutoFit/>
          </a:bodyPr>
          <a:lstStyle/>
          <a:p>
            <a:r>
              <a:rPr lang="en-US" sz="1050" dirty="0">
                <a:cs typeface="Courier New" panose="02070309020205020404" pitchFamily="49" charset="0"/>
              </a:rPr>
              <a:t>DEV 1 is on </a:t>
            </a:r>
            <a:r>
              <a:rPr lang="en-US" sz="1050" dirty="0">
                <a:latin typeface="Courier New" panose="02070309020205020404" pitchFamily="49" charset="0"/>
                <a:cs typeface="Courier New" panose="02070309020205020404" pitchFamily="49" charset="0"/>
              </a:rPr>
              <a:t>feature</a:t>
            </a:r>
            <a:r>
              <a:rPr lang="en-US" sz="1050" dirty="0">
                <a:cs typeface="Courier New" panose="02070309020205020404" pitchFamily="49" charset="0"/>
              </a:rPr>
              <a:t> branch and </a:t>
            </a:r>
            <a:r>
              <a:rPr lang="en-US" sz="1050" b="1" dirty="0">
                <a:solidFill>
                  <a:srgbClr val="D274CB"/>
                </a:solidFill>
                <a:cs typeface="Courier New" panose="02070309020205020404" pitchFamily="49" charset="0"/>
              </a:rPr>
              <a:t>was doing some changes </a:t>
            </a:r>
            <a:r>
              <a:rPr lang="en-US" sz="1050" dirty="0" smtClean="0">
                <a:cs typeface="Courier New" panose="02070309020205020404" pitchFamily="49" charset="0"/>
              </a:rPr>
              <a:t>(</a:t>
            </a:r>
            <a:r>
              <a:rPr lang="en-US" sz="1050" dirty="0" err="1" smtClean="0">
                <a:cs typeface="Courier New" panose="02070309020205020404" pitchFamily="49" charset="0"/>
              </a:rPr>
              <a:t>unstaged</a:t>
            </a:r>
            <a:r>
              <a:rPr lang="en-US" sz="1050" dirty="0" smtClean="0">
                <a:cs typeface="Courier New" panose="02070309020205020404" pitchFamily="49" charset="0"/>
              </a:rPr>
              <a:t> &amp; staged &gt; uncommitted </a:t>
            </a:r>
            <a:r>
              <a:rPr lang="en-US" sz="1050" dirty="0">
                <a:cs typeface="Courier New" panose="02070309020205020404" pitchFamily="49" charset="0"/>
              </a:rPr>
              <a:t>files)</a:t>
            </a:r>
            <a:r>
              <a:rPr lang="en-US" sz="1050" dirty="0">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 xmlns:a16="http://schemas.microsoft.com/office/drawing/2014/main" id="{4DEFFA79-FA94-4B63-8189-9FFCE56019F7}"/>
              </a:ext>
            </a:extLst>
          </p:cNvPr>
          <p:cNvSpPr txBox="1"/>
          <p:nvPr/>
        </p:nvSpPr>
        <p:spPr>
          <a:xfrm>
            <a:off x="9286373" y="3999425"/>
            <a:ext cx="2221522" cy="261610"/>
          </a:xfrm>
          <a:prstGeom prst="rect">
            <a:avLst/>
          </a:prstGeom>
          <a:noFill/>
          <a:ln>
            <a:solidFill>
              <a:schemeClr val="tx1"/>
            </a:solidFill>
          </a:ln>
        </p:spPr>
        <p:txBody>
          <a:bodyPr wrap="square" rtlCol="0">
            <a:spAutoFit/>
          </a:bodyPr>
          <a:lstStyle/>
          <a:p>
            <a:r>
              <a:rPr lang="en-US" sz="1100" dirty="0"/>
              <a:t>Local repository (Developer 1)</a:t>
            </a:r>
          </a:p>
        </p:txBody>
      </p:sp>
      <p:sp>
        <p:nvSpPr>
          <p:cNvPr id="9" name="TextBox 8">
            <a:extLst>
              <a:ext uri="{FF2B5EF4-FFF2-40B4-BE49-F238E27FC236}">
                <a16:creationId xmlns="" xmlns:a16="http://schemas.microsoft.com/office/drawing/2014/main" id="{567816C7-BB18-4FDE-A1D2-ACAE4DEF4038}"/>
              </a:ext>
            </a:extLst>
          </p:cNvPr>
          <p:cNvSpPr txBox="1"/>
          <p:nvPr/>
        </p:nvSpPr>
        <p:spPr>
          <a:xfrm>
            <a:off x="10019669" y="1821569"/>
            <a:ext cx="1431304" cy="261610"/>
          </a:xfrm>
          <a:prstGeom prst="rect">
            <a:avLst/>
          </a:prstGeom>
          <a:noFill/>
          <a:ln>
            <a:solidFill>
              <a:schemeClr val="tx1"/>
            </a:solidFill>
          </a:ln>
        </p:spPr>
        <p:txBody>
          <a:bodyPr wrap="square" rtlCol="0">
            <a:spAutoFit/>
          </a:bodyPr>
          <a:lstStyle/>
          <a:p>
            <a:r>
              <a:rPr lang="en-US" sz="1100" dirty="0"/>
              <a:t>Remote repository</a:t>
            </a:r>
          </a:p>
        </p:txBody>
      </p:sp>
      <p:sp>
        <p:nvSpPr>
          <p:cNvPr id="10" name="Arrow: Pentagon 9">
            <a:extLst>
              <a:ext uri="{FF2B5EF4-FFF2-40B4-BE49-F238E27FC236}">
                <a16:creationId xmlns="" xmlns:a16="http://schemas.microsoft.com/office/drawing/2014/main" id="{04266F50-1281-4732-978D-F2FD2D49D232}"/>
              </a:ext>
            </a:extLst>
          </p:cNvPr>
          <p:cNvSpPr/>
          <p:nvPr/>
        </p:nvSpPr>
        <p:spPr>
          <a:xfrm rot="5400000">
            <a:off x="9238117" y="5200713"/>
            <a:ext cx="649705" cy="225569"/>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a:t>
            </a:r>
          </a:p>
        </p:txBody>
      </p:sp>
      <p:pic>
        <p:nvPicPr>
          <p:cNvPr id="11" name="Picture 10">
            <a:extLst>
              <a:ext uri="{FF2B5EF4-FFF2-40B4-BE49-F238E27FC236}">
                <a16:creationId xmlns="" xmlns:a16="http://schemas.microsoft.com/office/drawing/2014/main" id="{88999528-602A-40FB-9697-4EEE0D58CC99}"/>
              </a:ext>
            </a:extLst>
          </p:cNvPr>
          <p:cNvPicPr>
            <a:picLocks noChangeAspect="1"/>
          </p:cNvPicPr>
          <p:nvPr/>
        </p:nvPicPr>
        <p:blipFill>
          <a:blip r:embed="rId3"/>
          <a:stretch>
            <a:fillRect/>
          </a:stretch>
        </p:blipFill>
        <p:spPr>
          <a:xfrm>
            <a:off x="7586915" y="6097485"/>
            <a:ext cx="168974" cy="375039"/>
          </a:xfrm>
          <a:prstGeom prst="rect">
            <a:avLst/>
          </a:prstGeom>
        </p:spPr>
      </p:pic>
      <p:pic>
        <p:nvPicPr>
          <p:cNvPr id="12" name="Picture 11">
            <a:extLst>
              <a:ext uri="{FF2B5EF4-FFF2-40B4-BE49-F238E27FC236}">
                <a16:creationId xmlns="" xmlns:a16="http://schemas.microsoft.com/office/drawing/2014/main" id="{947BA818-43A5-4F57-BB69-33A9A8A98431}"/>
              </a:ext>
            </a:extLst>
          </p:cNvPr>
          <p:cNvPicPr>
            <a:picLocks noChangeAspect="1"/>
          </p:cNvPicPr>
          <p:nvPr/>
        </p:nvPicPr>
        <p:blipFill>
          <a:blip r:embed="rId3"/>
          <a:stretch>
            <a:fillRect/>
          </a:stretch>
        </p:blipFill>
        <p:spPr>
          <a:xfrm>
            <a:off x="9652447" y="6097484"/>
            <a:ext cx="168974" cy="375039"/>
          </a:xfrm>
          <a:prstGeom prst="rect">
            <a:avLst/>
          </a:prstGeom>
        </p:spPr>
      </p:pic>
      <p:sp>
        <p:nvSpPr>
          <p:cNvPr id="13" name="TextBox 12">
            <a:extLst>
              <a:ext uri="{FF2B5EF4-FFF2-40B4-BE49-F238E27FC236}">
                <a16:creationId xmlns="" xmlns:a16="http://schemas.microsoft.com/office/drawing/2014/main" id="{5172E06C-D6B4-426F-85D9-12FB7ADB2F9D}"/>
              </a:ext>
            </a:extLst>
          </p:cNvPr>
          <p:cNvSpPr txBox="1"/>
          <p:nvPr/>
        </p:nvSpPr>
        <p:spPr>
          <a:xfrm>
            <a:off x="7818467" y="6180413"/>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Controller3.java</a:t>
            </a:r>
            <a:endParaRPr lang="en-US" sz="800" dirty="0">
              <a:latin typeface="+mj-lt"/>
              <a:cs typeface="Courier New" panose="02070309020205020404" pitchFamily="49" charset="0"/>
            </a:endParaRPr>
          </a:p>
        </p:txBody>
      </p:sp>
      <p:sp>
        <p:nvSpPr>
          <p:cNvPr id="14" name="TextBox 13">
            <a:extLst>
              <a:ext uri="{FF2B5EF4-FFF2-40B4-BE49-F238E27FC236}">
                <a16:creationId xmlns="" xmlns:a16="http://schemas.microsoft.com/office/drawing/2014/main" id="{5F6F19E9-D5A4-4381-A8AC-00FC1BDDC861}"/>
              </a:ext>
            </a:extLst>
          </p:cNvPr>
          <p:cNvSpPr txBox="1"/>
          <p:nvPr/>
        </p:nvSpPr>
        <p:spPr>
          <a:xfrm>
            <a:off x="9879989" y="6177281"/>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PojoCar.java</a:t>
            </a:r>
            <a:endParaRPr lang="en-US" sz="800" dirty="0">
              <a:latin typeface="+mj-lt"/>
              <a:cs typeface="Courier New" panose="02070309020205020404" pitchFamily="49" charset="0"/>
            </a:endParaRPr>
          </a:p>
        </p:txBody>
      </p:sp>
      <p:cxnSp>
        <p:nvCxnSpPr>
          <p:cNvPr id="16" name="Straight Arrow Connector 15">
            <a:extLst>
              <a:ext uri="{FF2B5EF4-FFF2-40B4-BE49-F238E27FC236}">
                <a16:creationId xmlns="" xmlns:a16="http://schemas.microsoft.com/office/drawing/2014/main" id="{66351AB5-35D2-47FD-A20B-86734993F0B3}"/>
              </a:ext>
            </a:extLst>
          </p:cNvPr>
          <p:cNvCxnSpPr>
            <a:stCxn id="7" idx="3"/>
          </p:cNvCxnSpPr>
          <p:nvPr/>
        </p:nvCxnSpPr>
        <p:spPr>
          <a:xfrm flipV="1">
            <a:off x="6826011" y="6304547"/>
            <a:ext cx="601484" cy="80950"/>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
        <p:nvSpPr>
          <p:cNvPr id="25" name="Arrow: Pentagon 9">
            <a:extLst>
              <a:ext uri="{FF2B5EF4-FFF2-40B4-BE49-F238E27FC236}">
                <a16:creationId xmlns="" xmlns:a16="http://schemas.microsoft.com/office/drawing/2014/main" id="{04266F50-1281-4732-978D-F2FD2D49D232}"/>
              </a:ext>
            </a:extLst>
          </p:cNvPr>
          <p:cNvSpPr/>
          <p:nvPr/>
        </p:nvSpPr>
        <p:spPr>
          <a:xfrm rot="5400000">
            <a:off x="8236161" y="4508663"/>
            <a:ext cx="649705" cy="225569"/>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26" name="Arrow: Pentagon 9">
            <a:extLst>
              <a:ext uri="{FF2B5EF4-FFF2-40B4-BE49-F238E27FC236}">
                <a16:creationId xmlns="" xmlns:a16="http://schemas.microsoft.com/office/drawing/2014/main" id="{04266F50-1281-4732-978D-F2FD2D49D232}"/>
              </a:ext>
            </a:extLst>
          </p:cNvPr>
          <p:cNvSpPr/>
          <p:nvPr/>
        </p:nvSpPr>
        <p:spPr>
          <a:xfrm rot="5400000">
            <a:off x="8236162" y="2321781"/>
            <a:ext cx="649705" cy="225569"/>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27" name="Arrow: Pentagon 9">
            <a:extLst>
              <a:ext uri="{FF2B5EF4-FFF2-40B4-BE49-F238E27FC236}">
                <a16:creationId xmlns="" xmlns:a16="http://schemas.microsoft.com/office/drawing/2014/main" id="{04266F50-1281-4732-978D-F2FD2D49D232}"/>
              </a:ext>
            </a:extLst>
          </p:cNvPr>
          <p:cNvSpPr/>
          <p:nvPr/>
        </p:nvSpPr>
        <p:spPr>
          <a:xfrm rot="5400000">
            <a:off x="7671967" y="1636731"/>
            <a:ext cx="649705" cy="225569"/>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28" name="Arrow: Pentagon 9">
            <a:extLst>
              <a:ext uri="{FF2B5EF4-FFF2-40B4-BE49-F238E27FC236}">
                <a16:creationId xmlns="" xmlns:a16="http://schemas.microsoft.com/office/drawing/2014/main" id="{04266F50-1281-4732-978D-F2FD2D49D232}"/>
              </a:ext>
            </a:extLst>
          </p:cNvPr>
          <p:cNvSpPr/>
          <p:nvPr/>
        </p:nvSpPr>
        <p:spPr>
          <a:xfrm rot="5400000">
            <a:off x="7671967" y="3823398"/>
            <a:ext cx="649705" cy="225569"/>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29" name="Oval 28">
            <a:extLst>
              <a:ext uri="{FF2B5EF4-FFF2-40B4-BE49-F238E27FC236}">
                <a16:creationId xmlns="" xmlns:a16="http://schemas.microsoft.com/office/drawing/2014/main" id="{CB7142C0-06C6-48F9-9FED-53A8DDC9BC32}"/>
              </a:ext>
            </a:extLst>
          </p:cNvPr>
          <p:cNvSpPr/>
          <p:nvPr/>
        </p:nvSpPr>
        <p:spPr>
          <a:xfrm>
            <a:off x="4012103" y="4317961"/>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 xmlns:a16="http://schemas.microsoft.com/office/drawing/2014/main" id="{66351AB5-35D2-47FD-A20B-86734993F0B3}"/>
              </a:ext>
            </a:extLst>
          </p:cNvPr>
          <p:cNvCxnSpPr>
            <a:stCxn id="7" idx="3"/>
          </p:cNvCxnSpPr>
          <p:nvPr/>
        </p:nvCxnSpPr>
        <p:spPr>
          <a:xfrm flipV="1">
            <a:off x="6826011" y="5420627"/>
            <a:ext cx="2514104" cy="964870"/>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 xmlns:a16="http://schemas.microsoft.com/office/drawing/2014/main" id="{CB7142C0-06C6-48F9-9FED-53A8DDC9BC32}"/>
              </a:ext>
            </a:extLst>
          </p:cNvPr>
          <p:cNvSpPr/>
          <p:nvPr/>
        </p:nvSpPr>
        <p:spPr>
          <a:xfrm>
            <a:off x="5026035" y="5005790"/>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CB7142C0-06C6-48F9-9FED-53A8DDC9BC32}"/>
              </a:ext>
            </a:extLst>
          </p:cNvPr>
          <p:cNvSpPr/>
          <p:nvPr/>
        </p:nvSpPr>
        <p:spPr>
          <a:xfrm>
            <a:off x="5589915" y="5681426"/>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CB7142C0-06C6-48F9-9FED-53A8DDC9BC32}"/>
              </a:ext>
            </a:extLst>
          </p:cNvPr>
          <p:cNvSpPr/>
          <p:nvPr/>
        </p:nvSpPr>
        <p:spPr>
          <a:xfrm>
            <a:off x="6043549" y="5681426"/>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CB7142C0-06C6-48F9-9FED-53A8DDC9BC32}"/>
              </a:ext>
            </a:extLst>
          </p:cNvPr>
          <p:cNvSpPr/>
          <p:nvPr/>
        </p:nvSpPr>
        <p:spPr>
          <a:xfrm>
            <a:off x="6497183" y="5681426"/>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 xmlns:a16="http://schemas.microsoft.com/office/drawing/2014/main" id="{CB7142C0-06C6-48F9-9FED-53A8DDC9BC32}"/>
              </a:ext>
            </a:extLst>
          </p:cNvPr>
          <p:cNvSpPr/>
          <p:nvPr/>
        </p:nvSpPr>
        <p:spPr>
          <a:xfrm>
            <a:off x="7177903" y="5004568"/>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CB7142C0-06C6-48F9-9FED-53A8DDC9BC32}"/>
              </a:ext>
            </a:extLst>
          </p:cNvPr>
          <p:cNvSpPr/>
          <p:nvPr/>
        </p:nvSpPr>
        <p:spPr>
          <a:xfrm>
            <a:off x="7859170" y="4318025"/>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99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(context)</a:t>
            </a:r>
          </a:p>
        </p:txBody>
      </p:sp>
      <p:pic>
        <p:nvPicPr>
          <p:cNvPr id="7" name="Content Placeholder 6" descr="A picture containing table, necklace, different&#10;&#10;Description automatically generated">
            <a:extLst>
              <a:ext uri="{FF2B5EF4-FFF2-40B4-BE49-F238E27FC236}">
                <a16:creationId xmlns="" xmlns:a16="http://schemas.microsoft.com/office/drawing/2014/main" id="{B2EE2C4F-9933-4AD2-8878-30CB91CF758E}"/>
              </a:ext>
            </a:extLst>
          </p:cNvPr>
          <p:cNvPicPr>
            <a:picLocks noGrp="1" noChangeAspect="1"/>
          </p:cNvPicPr>
          <p:nvPr>
            <p:ph idx="1"/>
          </p:nvPr>
        </p:nvPicPr>
        <p:blipFill>
          <a:blip r:embed="rId2"/>
          <a:stretch>
            <a:fillRect/>
          </a:stretch>
        </p:blipFill>
        <p:spPr>
          <a:xfrm>
            <a:off x="3125929" y="1584158"/>
            <a:ext cx="7050932" cy="2301306"/>
          </a:xfrm>
        </p:spPr>
      </p:pic>
      <p:pic>
        <p:nvPicPr>
          <p:cNvPr id="9" name="Picture 8" descr="A picture containing indoor, necklace, table, hanging&#10;&#10;Description automatically generated">
            <a:extLst>
              <a:ext uri="{FF2B5EF4-FFF2-40B4-BE49-F238E27FC236}">
                <a16:creationId xmlns="" xmlns:a16="http://schemas.microsoft.com/office/drawing/2014/main" id="{4910429A-D7BE-41CF-8B6D-3B94D194BBE5}"/>
              </a:ext>
            </a:extLst>
          </p:cNvPr>
          <p:cNvPicPr>
            <a:picLocks noChangeAspect="1"/>
          </p:cNvPicPr>
          <p:nvPr/>
        </p:nvPicPr>
        <p:blipFill>
          <a:blip r:embed="rId3"/>
          <a:stretch>
            <a:fillRect/>
          </a:stretch>
        </p:blipFill>
        <p:spPr>
          <a:xfrm>
            <a:off x="4358640" y="4789760"/>
            <a:ext cx="4240479" cy="1463213"/>
          </a:xfrm>
          <a:prstGeom prst="rect">
            <a:avLst/>
          </a:prstGeom>
        </p:spPr>
      </p:pic>
      <p:sp>
        <p:nvSpPr>
          <p:cNvPr id="10" name="TextBox 9">
            <a:extLst>
              <a:ext uri="{FF2B5EF4-FFF2-40B4-BE49-F238E27FC236}">
                <a16:creationId xmlns="" xmlns:a16="http://schemas.microsoft.com/office/drawing/2014/main" id="{2A66FB7D-CB8E-4B4F-8A6F-0E3634D01775}"/>
              </a:ext>
            </a:extLst>
          </p:cNvPr>
          <p:cNvSpPr txBox="1"/>
          <p:nvPr/>
        </p:nvSpPr>
        <p:spPr>
          <a:xfrm>
            <a:off x="3119921" y="3564999"/>
            <a:ext cx="2678484" cy="577081"/>
          </a:xfrm>
          <a:prstGeom prst="rect">
            <a:avLst/>
          </a:prstGeom>
          <a:noFill/>
          <a:ln w="28575">
            <a:solidFill>
              <a:schemeClr val="accent1">
                <a:lumMod val="40000"/>
                <a:lumOff val="60000"/>
              </a:schemeClr>
            </a:solidFill>
          </a:ln>
        </p:spPr>
        <p:txBody>
          <a:bodyPr wrap="square" rtlCol="0">
            <a:spAutoFit/>
          </a:bodyPr>
          <a:lstStyle/>
          <a:p>
            <a:r>
              <a:rPr lang="en-US" sz="1050" dirty="0">
                <a:cs typeface="Courier New" panose="02070309020205020404" pitchFamily="49" charset="0"/>
              </a:rPr>
              <a:t>DEV 1 saves the </a:t>
            </a:r>
            <a:r>
              <a:rPr lang="en-US" sz="1050" dirty="0" err="1" smtClean="0">
                <a:cs typeface="Courier New" panose="02070309020205020404" pitchFamily="49" charset="0"/>
              </a:rPr>
              <a:t>unstaged</a:t>
            </a:r>
            <a:r>
              <a:rPr lang="en-US" sz="1050" dirty="0" smtClean="0">
                <a:cs typeface="Courier New" panose="02070309020205020404" pitchFamily="49" charset="0"/>
              </a:rPr>
              <a:t> </a:t>
            </a:r>
            <a:r>
              <a:rPr lang="en-US" sz="1050" smtClean="0">
                <a:cs typeface="Courier New" panose="02070309020205020404" pitchFamily="49" charset="0"/>
              </a:rPr>
              <a:t>&amp; staged &gt; uncommitted </a:t>
            </a:r>
            <a:r>
              <a:rPr lang="en-US" sz="1050" dirty="0">
                <a:cs typeface="Courier New" panose="02070309020205020404" pitchFamily="49" charset="0"/>
              </a:rPr>
              <a:t>files in a temporary location</a:t>
            </a:r>
            <a:r>
              <a:rPr lang="en-US" sz="1050" dirty="0">
                <a:latin typeface="Courier New" panose="02070309020205020404" pitchFamily="49" charset="0"/>
                <a:cs typeface="Courier New" panose="02070309020205020404" pitchFamily="49" charset="0"/>
              </a:rPr>
              <a:t> </a:t>
            </a:r>
          </a:p>
        </p:txBody>
      </p:sp>
      <p:pic>
        <p:nvPicPr>
          <p:cNvPr id="11" name="Picture 10">
            <a:extLst>
              <a:ext uri="{FF2B5EF4-FFF2-40B4-BE49-F238E27FC236}">
                <a16:creationId xmlns="" xmlns:a16="http://schemas.microsoft.com/office/drawing/2014/main" id="{3C8AEFC1-4873-4AFB-B8F9-A92DFCEF1029}"/>
              </a:ext>
            </a:extLst>
          </p:cNvPr>
          <p:cNvPicPr>
            <a:picLocks noChangeAspect="1"/>
          </p:cNvPicPr>
          <p:nvPr/>
        </p:nvPicPr>
        <p:blipFill>
          <a:blip r:embed="rId4"/>
          <a:stretch>
            <a:fillRect/>
          </a:stretch>
        </p:blipFill>
        <p:spPr>
          <a:xfrm>
            <a:off x="7694963" y="3477769"/>
            <a:ext cx="168974" cy="375039"/>
          </a:xfrm>
          <a:prstGeom prst="rect">
            <a:avLst/>
          </a:prstGeom>
        </p:spPr>
      </p:pic>
      <p:pic>
        <p:nvPicPr>
          <p:cNvPr id="12" name="Picture 11">
            <a:extLst>
              <a:ext uri="{FF2B5EF4-FFF2-40B4-BE49-F238E27FC236}">
                <a16:creationId xmlns="" xmlns:a16="http://schemas.microsoft.com/office/drawing/2014/main" id="{BD0228B4-C078-485F-85DD-B8EFAEADC579}"/>
              </a:ext>
            </a:extLst>
          </p:cNvPr>
          <p:cNvPicPr>
            <a:picLocks noChangeAspect="1"/>
          </p:cNvPicPr>
          <p:nvPr/>
        </p:nvPicPr>
        <p:blipFill>
          <a:blip r:embed="rId4"/>
          <a:stretch>
            <a:fillRect/>
          </a:stretch>
        </p:blipFill>
        <p:spPr>
          <a:xfrm>
            <a:off x="9760495" y="3477768"/>
            <a:ext cx="168974" cy="375039"/>
          </a:xfrm>
          <a:prstGeom prst="rect">
            <a:avLst/>
          </a:prstGeom>
        </p:spPr>
      </p:pic>
      <p:sp>
        <p:nvSpPr>
          <p:cNvPr id="13" name="TextBox 12">
            <a:extLst>
              <a:ext uri="{FF2B5EF4-FFF2-40B4-BE49-F238E27FC236}">
                <a16:creationId xmlns="" xmlns:a16="http://schemas.microsoft.com/office/drawing/2014/main" id="{70901E27-3D3F-4E20-9CAC-133289AE67C7}"/>
              </a:ext>
            </a:extLst>
          </p:cNvPr>
          <p:cNvSpPr txBox="1"/>
          <p:nvPr/>
        </p:nvSpPr>
        <p:spPr>
          <a:xfrm>
            <a:off x="7926515" y="3560697"/>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Controller3.java</a:t>
            </a:r>
            <a:endParaRPr lang="en-US" sz="800" dirty="0">
              <a:latin typeface="+mj-lt"/>
              <a:cs typeface="Courier New" panose="02070309020205020404" pitchFamily="49" charset="0"/>
            </a:endParaRPr>
          </a:p>
        </p:txBody>
      </p:sp>
      <p:cxnSp>
        <p:nvCxnSpPr>
          <p:cNvPr id="14" name="Straight Arrow Connector 13">
            <a:extLst>
              <a:ext uri="{FF2B5EF4-FFF2-40B4-BE49-F238E27FC236}">
                <a16:creationId xmlns="" xmlns:a16="http://schemas.microsoft.com/office/drawing/2014/main" id="{B5A5DDFE-EC90-41F5-B098-9340B44C0CB7}"/>
              </a:ext>
            </a:extLst>
          </p:cNvPr>
          <p:cNvCxnSpPr>
            <a:cxnSpLocks/>
          </p:cNvCxnSpPr>
          <p:nvPr/>
        </p:nvCxnSpPr>
        <p:spPr>
          <a:xfrm flipH="1" flipV="1">
            <a:off x="6376086" y="3650226"/>
            <a:ext cx="1071485" cy="1506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Arrow: Pentagon 19">
            <a:extLst>
              <a:ext uri="{FF2B5EF4-FFF2-40B4-BE49-F238E27FC236}">
                <a16:creationId xmlns="" xmlns:a16="http://schemas.microsoft.com/office/drawing/2014/main" id="{AB1DE6F1-9C25-4CD4-81C8-2E23880EE284}"/>
              </a:ext>
            </a:extLst>
          </p:cNvPr>
          <p:cNvSpPr/>
          <p:nvPr/>
        </p:nvSpPr>
        <p:spPr>
          <a:xfrm rot="5400000">
            <a:off x="9317106" y="2427411"/>
            <a:ext cx="649705" cy="225569"/>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a:t>
            </a:r>
          </a:p>
        </p:txBody>
      </p:sp>
      <p:sp>
        <p:nvSpPr>
          <p:cNvPr id="23" name="TextBox 22">
            <a:extLst>
              <a:ext uri="{FF2B5EF4-FFF2-40B4-BE49-F238E27FC236}">
                <a16:creationId xmlns="" xmlns:a16="http://schemas.microsoft.com/office/drawing/2014/main" id="{F028FC30-E66D-4DE6-9610-ACCF3293D469}"/>
              </a:ext>
            </a:extLst>
          </p:cNvPr>
          <p:cNvSpPr txBox="1"/>
          <p:nvPr/>
        </p:nvSpPr>
        <p:spPr>
          <a:xfrm>
            <a:off x="10052785" y="3560697"/>
            <a:ext cx="935255"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PojoCar.java</a:t>
            </a:r>
            <a:endParaRPr lang="en-US" sz="800" dirty="0">
              <a:latin typeface="+mj-lt"/>
              <a:cs typeface="Courier New" panose="02070309020205020404" pitchFamily="49" charset="0"/>
            </a:endParaRPr>
          </a:p>
        </p:txBody>
      </p:sp>
      <p:sp>
        <p:nvSpPr>
          <p:cNvPr id="25" name="TextBox 24">
            <a:extLst>
              <a:ext uri="{FF2B5EF4-FFF2-40B4-BE49-F238E27FC236}">
                <a16:creationId xmlns="" xmlns:a16="http://schemas.microsoft.com/office/drawing/2014/main" id="{74966CFE-C7B7-4D16-BCD3-33258644896D}"/>
              </a:ext>
            </a:extLst>
          </p:cNvPr>
          <p:cNvSpPr txBox="1"/>
          <p:nvPr/>
        </p:nvSpPr>
        <p:spPr>
          <a:xfrm>
            <a:off x="8837619" y="5217826"/>
            <a:ext cx="2531421" cy="415498"/>
          </a:xfrm>
          <a:prstGeom prst="rect">
            <a:avLst/>
          </a:prstGeom>
          <a:noFill/>
          <a:ln w="28575">
            <a:solidFill>
              <a:srgbClr val="FAD780"/>
            </a:solidFill>
          </a:ln>
        </p:spPr>
        <p:txBody>
          <a:bodyPr wrap="square" rtlCol="0">
            <a:spAutoFit/>
          </a:bodyPr>
          <a:lstStyle/>
          <a:p>
            <a:r>
              <a:rPr lang="en-US" sz="1050" dirty="0">
                <a:cs typeface="Courier New" panose="02070309020205020404" pitchFamily="49" charset="0"/>
              </a:rPr>
              <a:t>DEV 1 then can switch to </a:t>
            </a:r>
            <a:r>
              <a:rPr lang="en-US" sz="1050" dirty="0">
                <a:latin typeface="Courier New" panose="02070309020205020404" pitchFamily="49" charset="0"/>
                <a:cs typeface="Courier New" panose="02070309020205020404" pitchFamily="49" charset="0"/>
              </a:rPr>
              <a:t>master</a:t>
            </a:r>
            <a:r>
              <a:rPr lang="en-US" sz="1050" dirty="0">
                <a:cs typeface="Courier New" panose="02070309020205020404" pitchFamily="49" charset="0"/>
              </a:rPr>
              <a:t> branch to creates a </a:t>
            </a:r>
            <a:r>
              <a:rPr lang="en-US" sz="1050" dirty="0">
                <a:latin typeface="Courier New" panose="02070309020205020404" pitchFamily="49" charset="0"/>
                <a:cs typeface="Courier New" panose="02070309020205020404" pitchFamily="49" charset="0"/>
              </a:rPr>
              <a:t>bugfix</a:t>
            </a:r>
            <a:r>
              <a:rPr lang="en-US" sz="1050" dirty="0">
                <a:cs typeface="Courier New" panose="02070309020205020404" pitchFamily="49" charset="0"/>
              </a:rPr>
              <a:t> branch </a:t>
            </a:r>
            <a:endParaRPr lang="en-US" sz="1050" dirty="0">
              <a:latin typeface="Courier New" panose="02070309020205020404" pitchFamily="49" charset="0"/>
              <a:cs typeface="Courier New" panose="02070309020205020404" pitchFamily="49" charset="0"/>
            </a:endParaRPr>
          </a:p>
        </p:txBody>
      </p:sp>
      <p:sp>
        <p:nvSpPr>
          <p:cNvPr id="26" name="Arrow: Pentagon 25">
            <a:extLst>
              <a:ext uri="{FF2B5EF4-FFF2-40B4-BE49-F238E27FC236}">
                <a16:creationId xmlns="" xmlns:a16="http://schemas.microsoft.com/office/drawing/2014/main" id="{3FC4BBCB-89BF-43B5-8012-F6BCD37DD588}"/>
              </a:ext>
            </a:extLst>
          </p:cNvPr>
          <p:cNvSpPr/>
          <p:nvPr/>
        </p:nvSpPr>
        <p:spPr>
          <a:xfrm rot="5400000">
            <a:off x="7125646" y="4277521"/>
            <a:ext cx="582179" cy="191643"/>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27" name="Arrow: Pentagon 26">
            <a:extLst>
              <a:ext uri="{FF2B5EF4-FFF2-40B4-BE49-F238E27FC236}">
                <a16:creationId xmlns="" xmlns:a16="http://schemas.microsoft.com/office/drawing/2014/main" id="{43110CD1-DADB-49AB-96BF-D5BD683BC46C}"/>
              </a:ext>
            </a:extLst>
          </p:cNvPr>
          <p:cNvSpPr/>
          <p:nvPr/>
        </p:nvSpPr>
        <p:spPr>
          <a:xfrm rot="5400000">
            <a:off x="7125646" y="4277520"/>
            <a:ext cx="582179" cy="191643"/>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28" name="Arrow: Pentagon 27">
            <a:extLst>
              <a:ext uri="{FF2B5EF4-FFF2-40B4-BE49-F238E27FC236}">
                <a16:creationId xmlns="" xmlns:a16="http://schemas.microsoft.com/office/drawing/2014/main" id="{94488F0A-DC76-4C34-9E4E-BC712BE0A926}"/>
              </a:ext>
            </a:extLst>
          </p:cNvPr>
          <p:cNvSpPr/>
          <p:nvPr/>
        </p:nvSpPr>
        <p:spPr>
          <a:xfrm rot="16200000">
            <a:off x="7510653" y="6456919"/>
            <a:ext cx="541696" cy="195547"/>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bugfix</a:t>
            </a:r>
          </a:p>
        </p:txBody>
      </p:sp>
      <p:sp>
        <p:nvSpPr>
          <p:cNvPr id="29" name="Oval 28">
            <a:extLst>
              <a:ext uri="{FF2B5EF4-FFF2-40B4-BE49-F238E27FC236}">
                <a16:creationId xmlns="" xmlns:a16="http://schemas.microsoft.com/office/drawing/2014/main" id="{CB7142C0-06C6-48F9-9FED-53A8DDC9BC32}"/>
              </a:ext>
            </a:extLst>
          </p:cNvPr>
          <p:cNvSpPr/>
          <p:nvPr/>
        </p:nvSpPr>
        <p:spPr>
          <a:xfrm>
            <a:off x="4057823" y="1584158"/>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422BCAB5-699A-40AD-BA5C-B654B3C36B16}"/>
              </a:ext>
            </a:extLst>
          </p:cNvPr>
          <p:cNvSpPr/>
          <p:nvPr/>
        </p:nvSpPr>
        <p:spPr>
          <a:xfrm>
            <a:off x="5076998" y="2254137"/>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395CE7B6-0FB8-435B-A515-03557B5FF55E}"/>
              </a:ext>
            </a:extLst>
          </p:cNvPr>
          <p:cNvSpPr/>
          <p:nvPr/>
        </p:nvSpPr>
        <p:spPr>
          <a:xfrm>
            <a:off x="5650880" y="2939778"/>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BA7CC0C5-A35C-4E00-BC01-C2A60EE6E7D2}"/>
              </a:ext>
            </a:extLst>
          </p:cNvPr>
          <p:cNvSpPr/>
          <p:nvPr/>
        </p:nvSpPr>
        <p:spPr>
          <a:xfrm>
            <a:off x="6103919" y="2939778"/>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FFD08CCF-067A-4FA8-8073-F5FCDD32D3F7}"/>
              </a:ext>
            </a:extLst>
          </p:cNvPr>
          <p:cNvSpPr/>
          <p:nvPr/>
        </p:nvSpPr>
        <p:spPr>
          <a:xfrm>
            <a:off x="6556958" y="2939778"/>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F0AC1D73-CA3B-47F5-92C0-5D0338B672BD}"/>
              </a:ext>
            </a:extLst>
          </p:cNvPr>
          <p:cNvSpPr/>
          <p:nvPr/>
        </p:nvSpPr>
        <p:spPr>
          <a:xfrm>
            <a:off x="7222002" y="2254137"/>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D93B6946-A004-48C3-A034-E7F7E70B85C0}"/>
              </a:ext>
            </a:extLst>
          </p:cNvPr>
          <p:cNvSpPr/>
          <p:nvPr/>
        </p:nvSpPr>
        <p:spPr>
          <a:xfrm>
            <a:off x="7908610" y="1591705"/>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 xmlns:a16="http://schemas.microsoft.com/office/drawing/2014/main" id="{9647224B-EC0D-45CF-958B-A4E980B8A94E}"/>
              </a:ext>
            </a:extLst>
          </p:cNvPr>
          <p:cNvSpPr/>
          <p:nvPr/>
        </p:nvSpPr>
        <p:spPr>
          <a:xfrm>
            <a:off x="4945856" y="4789760"/>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3B8D9CD2-DB5E-47D5-BCA5-73F4763447E3}"/>
              </a:ext>
            </a:extLst>
          </p:cNvPr>
          <p:cNvSpPr/>
          <p:nvPr/>
        </p:nvSpPr>
        <p:spPr>
          <a:xfrm>
            <a:off x="5575784" y="5217826"/>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F84E9F43-0902-48BE-8AFE-157BED7EF87B}"/>
              </a:ext>
            </a:extLst>
          </p:cNvPr>
          <p:cNvSpPr/>
          <p:nvPr/>
        </p:nvSpPr>
        <p:spPr>
          <a:xfrm>
            <a:off x="5943488" y="5633324"/>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2C0D400E-71FE-4717-B438-F928B5106B82}"/>
              </a:ext>
            </a:extLst>
          </p:cNvPr>
          <p:cNvSpPr/>
          <p:nvPr/>
        </p:nvSpPr>
        <p:spPr>
          <a:xfrm>
            <a:off x="6225894" y="5633324"/>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AE1B1156-3548-488C-AC8A-A11668F47822}"/>
              </a:ext>
            </a:extLst>
          </p:cNvPr>
          <p:cNvSpPr/>
          <p:nvPr/>
        </p:nvSpPr>
        <p:spPr>
          <a:xfrm>
            <a:off x="6505652" y="5633324"/>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4966101C-203C-4E42-B542-DD73286C274E}"/>
              </a:ext>
            </a:extLst>
          </p:cNvPr>
          <p:cNvSpPr/>
          <p:nvPr/>
        </p:nvSpPr>
        <p:spPr>
          <a:xfrm>
            <a:off x="6937259" y="5217825"/>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2B91559C-E8B6-4AE9-8FF6-CF035447E58D}"/>
              </a:ext>
            </a:extLst>
          </p:cNvPr>
          <p:cNvSpPr/>
          <p:nvPr/>
        </p:nvSpPr>
        <p:spPr>
          <a:xfrm>
            <a:off x="7362366" y="4789759"/>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Pentagon 9">
            <a:extLst>
              <a:ext uri="{FF2B5EF4-FFF2-40B4-BE49-F238E27FC236}">
                <a16:creationId xmlns="" xmlns:a16="http://schemas.microsoft.com/office/drawing/2014/main" id="{04266F50-1281-4732-978D-F2FD2D49D232}"/>
              </a:ext>
            </a:extLst>
          </p:cNvPr>
          <p:cNvSpPr/>
          <p:nvPr/>
        </p:nvSpPr>
        <p:spPr>
          <a:xfrm rot="5400000">
            <a:off x="8278642" y="1777706"/>
            <a:ext cx="649705" cy="225569"/>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45" name="Arrow: Pentagon 9">
            <a:extLst>
              <a:ext uri="{FF2B5EF4-FFF2-40B4-BE49-F238E27FC236}">
                <a16:creationId xmlns="" xmlns:a16="http://schemas.microsoft.com/office/drawing/2014/main" id="{04266F50-1281-4732-978D-F2FD2D49D232}"/>
              </a:ext>
            </a:extLst>
          </p:cNvPr>
          <p:cNvSpPr/>
          <p:nvPr/>
        </p:nvSpPr>
        <p:spPr>
          <a:xfrm rot="5400000">
            <a:off x="7714447" y="1092656"/>
            <a:ext cx="649705" cy="225569"/>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46" name="Arrow: Pentagon 9">
            <a:extLst>
              <a:ext uri="{FF2B5EF4-FFF2-40B4-BE49-F238E27FC236}">
                <a16:creationId xmlns="" xmlns:a16="http://schemas.microsoft.com/office/drawing/2014/main" id="{04266F50-1281-4732-978D-F2FD2D49D232}"/>
              </a:ext>
            </a:extLst>
          </p:cNvPr>
          <p:cNvSpPr/>
          <p:nvPr/>
        </p:nvSpPr>
        <p:spPr>
          <a:xfrm rot="5400000">
            <a:off x="7531838" y="4842859"/>
            <a:ext cx="515747" cy="154171"/>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47" name="Arrow: Pentagon 19">
            <a:extLst>
              <a:ext uri="{FF2B5EF4-FFF2-40B4-BE49-F238E27FC236}">
                <a16:creationId xmlns="" xmlns:a16="http://schemas.microsoft.com/office/drawing/2014/main" id="{AB1DE6F1-9C25-4CD4-81C8-2E23880EE284}"/>
              </a:ext>
            </a:extLst>
          </p:cNvPr>
          <p:cNvSpPr/>
          <p:nvPr/>
        </p:nvSpPr>
        <p:spPr>
          <a:xfrm rot="5400000">
            <a:off x="8096972" y="5212628"/>
            <a:ext cx="648343" cy="15717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a:t>
            </a:r>
          </a:p>
        </p:txBody>
      </p:sp>
    </p:spTree>
    <p:extLst>
      <p:ext uri="{BB962C8B-B14F-4D97-AF65-F5344CB8AC3E}">
        <p14:creationId xmlns:p14="http://schemas.microsoft.com/office/powerpoint/2010/main" val="91400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22" presetClass="exit" presetSubtype="4" fill="hold" nodeType="withEffect">
                                  <p:stCondLst>
                                    <p:cond delay="0"/>
                                  </p:stCondLst>
                                  <p:childTnLst>
                                    <p:animEffect transition="out" filter="wipe(down)">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22" presetClass="exit" presetSubtype="4" fill="hold" nodeType="withEffect">
                                  <p:stCondLst>
                                    <p:cond delay="0"/>
                                  </p:stCondLst>
                                  <p:childTnLst>
                                    <p:animEffect transition="out" filter="wipe(down)">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23" grpId="0"/>
      <p:bldP spid="25" grpId="0" animBg="1"/>
      <p:bldP spid="26" grpId="0" animBg="1"/>
      <p:bldP spid="27" grpId="0" animBg="1"/>
      <p:bldP spid="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 xmlns:a16="http://schemas.microsoft.com/office/drawing/2014/main" id="{3BBE8876-D535-46CE-8C0A-677D71D062C1}"/>
              </a:ext>
            </a:extLst>
          </p:cNvPr>
          <p:cNvSpPr txBox="1"/>
          <p:nvPr/>
        </p:nvSpPr>
        <p:spPr>
          <a:xfrm>
            <a:off x="2854325" y="5403783"/>
            <a:ext cx="4377698" cy="1223412"/>
          </a:xfrm>
          <a:prstGeom prst="rect">
            <a:avLst/>
          </a:prstGeom>
          <a:noFill/>
          <a:ln w="28575">
            <a:solidFill>
              <a:schemeClr val="bg2">
                <a:lumMod val="75000"/>
              </a:schemeClr>
            </a:solidFill>
          </a:ln>
        </p:spPr>
        <p:txBody>
          <a:bodyPr wrap="square" rtlCol="0">
            <a:spAutoFit/>
          </a:bodyPr>
          <a:lstStyle/>
          <a:p>
            <a:pPr marL="228600" indent="-228600">
              <a:buAutoNum type="arabicPeriod" startAt="2"/>
            </a:pPr>
            <a:r>
              <a:rPr lang="en-US" sz="1050" dirty="0">
                <a:latin typeface="+mj-lt"/>
                <a:cs typeface="Courier New" panose="02070309020205020404" pitchFamily="49" charset="0"/>
              </a:rPr>
              <a:t>Putting the </a:t>
            </a:r>
            <a:r>
              <a:rPr lang="en-US" sz="1050" dirty="0" err="1" smtClean="0">
                <a:latin typeface="+mj-lt"/>
                <a:cs typeface="Courier New" panose="02070309020205020404" pitchFamily="49" charset="0"/>
              </a:rPr>
              <a:t>unstaged</a:t>
            </a:r>
            <a:r>
              <a:rPr lang="en-US" sz="1050" dirty="0" smtClean="0">
                <a:latin typeface="+mj-lt"/>
                <a:cs typeface="Courier New" panose="02070309020205020404" pitchFamily="49" charset="0"/>
              </a:rPr>
              <a:t> (</a:t>
            </a:r>
            <a:r>
              <a:rPr lang="en-US" sz="1050" dirty="0" smtClean="0">
                <a:solidFill>
                  <a:srgbClr val="FFC000"/>
                </a:solidFill>
                <a:latin typeface="+mj-lt"/>
                <a:cs typeface="Courier New" panose="02070309020205020404" pitchFamily="49" charset="0"/>
              </a:rPr>
              <a:t>including staged &gt; uncommitted</a:t>
            </a:r>
            <a:r>
              <a:rPr lang="en-US" sz="1050" dirty="0" smtClean="0">
                <a:latin typeface="+mj-lt"/>
                <a:cs typeface="Courier New" panose="02070309020205020404" pitchFamily="49" charset="0"/>
              </a:rPr>
              <a:t>) </a:t>
            </a:r>
            <a:r>
              <a:rPr lang="en-US" sz="1050" dirty="0">
                <a:latin typeface="+mj-lt"/>
                <a:cs typeface="Courier New" panose="02070309020205020404" pitchFamily="49" charset="0"/>
              </a:rPr>
              <a:t>changes into stash :</a:t>
            </a:r>
          </a:p>
          <a:p>
            <a:r>
              <a:rPr lang="en-US" sz="1050" dirty="0">
                <a:latin typeface="+mj-lt"/>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git stash push –u –m “Modified File 3 + New File”</a:t>
            </a:r>
            <a:endParaRPr lang="en-US" sz="1050" dirty="0">
              <a:latin typeface="+mj-lt"/>
              <a:cs typeface="Courier New" panose="02070309020205020404" pitchFamily="49" charset="0"/>
            </a:endParaRPr>
          </a:p>
          <a:p>
            <a:endParaRPr lang="en-US" sz="1050" dirty="0">
              <a:latin typeface="+mj-lt"/>
              <a:cs typeface="Courier New" panose="02070309020205020404" pitchFamily="49" charset="0"/>
            </a:endParaRPr>
          </a:p>
          <a:p>
            <a:endParaRPr lang="en-US" sz="1050" dirty="0">
              <a:latin typeface="+mj-lt"/>
              <a:cs typeface="Courier New" panose="02070309020205020404" pitchFamily="49" charset="0"/>
            </a:endParaRPr>
          </a:p>
          <a:p>
            <a:endParaRPr lang="en-US" sz="1050" dirty="0">
              <a:latin typeface="+mj-lt"/>
              <a:cs typeface="Courier New" panose="02070309020205020404" pitchFamily="49" charset="0"/>
            </a:endParaRPr>
          </a:p>
        </p:txBody>
      </p:sp>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push (schema)</a:t>
            </a:r>
          </a:p>
        </p:txBody>
      </p:sp>
      <p:pic>
        <p:nvPicPr>
          <p:cNvPr id="5" name="Content Placeholder 4" descr="A close up of a sign&#10;&#10;Description automatically generated">
            <a:extLst>
              <a:ext uri="{FF2B5EF4-FFF2-40B4-BE49-F238E27FC236}">
                <a16:creationId xmlns="" xmlns:a16="http://schemas.microsoft.com/office/drawing/2014/main" id="{359C3C13-BCB0-4CF3-9BFE-7995B3453925}"/>
              </a:ext>
            </a:extLst>
          </p:cNvPr>
          <p:cNvPicPr>
            <a:picLocks noGrp="1" noChangeAspect="1"/>
          </p:cNvPicPr>
          <p:nvPr>
            <p:ph idx="1"/>
          </p:nvPr>
        </p:nvPicPr>
        <p:blipFill>
          <a:blip r:embed="rId2"/>
          <a:stretch>
            <a:fillRect/>
          </a:stretch>
        </p:blipFill>
        <p:spPr>
          <a:xfrm>
            <a:off x="7243285" y="1910809"/>
            <a:ext cx="4377698" cy="2794838"/>
          </a:xfrm>
        </p:spPr>
      </p:pic>
      <p:sp>
        <p:nvSpPr>
          <p:cNvPr id="7" name="TextBox 6">
            <a:extLst>
              <a:ext uri="{FF2B5EF4-FFF2-40B4-BE49-F238E27FC236}">
                <a16:creationId xmlns="" xmlns:a16="http://schemas.microsoft.com/office/drawing/2014/main" id="{4A12E370-2390-4F0E-A8E0-13727961FCCA}"/>
              </a:ext>
            </a:extLst>
          </p:cNvPr>
          <p:cNvSpPr txBox="1"/>
          <p:nvPr/>
        </p:nvSpPr>
        <p:spPr>
          <a:xfrm>
            <a:off x="2483287" y="3867104"/>
            <a:ext cx="3340091" cy="738664"/>
          </a:xfrm>
          <a:prstGeom prst="rect">
            <a:avLst/>
          </a:prstGeom>
          <a:noFill/>
          <a:ln w="28575">
            <a:solidFill>
              <a:srgbClr val="FF0000"/>
            </a:solidFill>
          </a:ln>
        </p:spPr>
        <p:txBody>
          <a:bodyPr wrap="square" rtlCol="0">
            <a:spAutoFit/>
          </a:bodyPr>
          <a:lstStyle/>
          <a:p>
            <a:pPr marL="228600" indent="-228600">
              <a:buAutoNum type="arabicPeriod"/>
            </a:pPr>
            <a:r>
              <a:rPr lang="en-US" sz="1050" dirty="0">
                <a:latin typeface="+mj-lt"/>
                <a:cs typeface="Courier New" panose="02070309020205020404" pitchFamily="49" charset="0"/>
              </a:rPr>
              <a:t>Files (not yet added in Staging Area) :</a:t>
            </a:r>
          </a:p>
          <a:p>
            <a:endParaRPr lang="en-US" sz="1050" dirty="0">
              <a:latin typeface="+mj-lt"/>
              <a:cs typeface="Courier New" panose="02070309020205020404" pitchFamily="49" charset="0"/>
            </a:endParaRPr>
          </a:p>
          <a:p>
            <a:pPr marL="171450" indent="-171450">
              <a:buFontTx/>
              <a:buChar char="-"/>
            </a:pPr>
            <a:r>
              <a:rPr lang="en-US" sz="1050" dirty="0">
                <a:latin typeface="+mj-lt"/>
                <a:cs typeface="Courier New" panose="02070309020205020404" pitchFamily="49" charset="0"/>
              </a:rPr>
              <a:t>Modifying </a:t>
            </a:r>
            <a:r>
              <a:rPr lang="en-US" sz="1050" dirty="0">
                <a:latin typeface="Courier New" panose="02070309020205020404" pitchFamily="49" charset="0"/>
                <a:cs typeface="Courier New" panose="02070309020205020404" pitchFamily="49" charset="0"/>
              </a:rPr>
              <a:t>Feature Commit 3 DEV2</a:t>
            </a:r>
          </a:p>
          <a:p>
            <a:pPr marL="171450" indent="-171450">
              <a:buFontTx/>
              <a:buChar char="-"/>
            </a:pPr>
            <a:r>
              <a:rPr lang="en-US" sz="1050" dirty="0">
                <a:cs typeface="Courier New" panose="02070309020205020404" pitchFamily="49" charset="0"/>
              </a:rPr>
              <a:t>Adding new (</a:t>
            </a:r>
            <a:r>
              <a:rPr lang="en-US" sz="1050" dirty="0">
                <a:solidFill>
                  <a:srgbClr val="FFC000"/>
                </a:solidFill>
                <a:cs typeface="Courier New" panose="02070309020205020404" pitchFamily="49" charset="0"/>
              </a:rPr>
              <a:t>untracked</a:t>
            </a:r>
            <a:r>
              <a:rPr lang="en-US" sz="1050" dirty="0">
                <a:cs typeface="Courier New" panose="02070309020205020404" pitchFamily="49" charset="0"/>
              </a:rPr>
              <a:t>) file </a:t>
            </a:r>
            <a:r>
              <a:rPr lang="en-US" sz="1050" dirty="0">
                <a:latin typeface="Courier New" panose="02070309020205020404" pitchFamily="49" charset="0"/>
                <a:cs typeface="Courier New" panose="02070309020205020404" pitchFamily="49" charset="0"/>
              </a:rPr>
              <a:t>New Added File</a:t>
            </a:r>
            <a:endParaRPr lang="en-US" sz="1050" b="1" dirty="0">
              <a:solidFill>
                <a:srgbClr val="FFC000"/>
              </a:solidFill>
              <a:latin typeface="Courier New" panose="02070309020205020404" pitchFamily="49" charset="0"/>
              <a:cs typeface="Courier New" panose="02070309020205020404" pitchFamily="49" charset="0"/>
            </a:endParaRPr>
          </a:p>
        </p:txBody>
      </p:sp>
      <p:cxnSp>
        <p:nvCxnSpPr>
          <p:cNvPr id="8" name="Straight Arrow Connector 7">
            <a:extLst>
              <a:ext uri="{FF2B5EF4-FFF2-40B4-BE49-F238E27FC236}">
                <a16:creationId xmlns="" xmlns:a16="http://schemas.microsoft.com/office/drawing/2014/main" id="{218193CB-EFF8-4F7C-B169-BAD17DD8CBAC}"/>
              </a:ext>
            </a:extLst>
          </p:cNvPr>
          <p:cNvCxnSpPr>
            <a:cxnSpLocks/>
          </p:cNvCxnSpPr>
          <p:nvPr/>
        </p:nvCxnSpPr>
        <p:spPr>
          <a:xfrm flipV="1">
            <a:off x="3269932" y="3179875"/>
            <a:ext cx="0" cy="6872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 xmlns:a16="http://schemas.microsoft.com/office/drawing/2014/main" id="{52069883-F228-4557-875F-E433BA0172D9}"/>
              </a:ext>
            </a:extLst>
          </p:cNvPr>
          <p:cNvPicPr>
            <a:picLocks noChangeAspect="1"/>
          </p:cNvPicPr>
          <p:nvPr/>
        </p:nvPicPr>
        <p:blipFill>
          <a:blip r:embed="rId3"/>
          <a:stretch>
            <a:fillRect/>
          </a:stretch>
        </p:blipFill>
        <p:spPr>
          <a:xfrm>
            <a:off x="2483287" y="1898984"/>
            <a:ext cx="4384889" cy="1280890"/>
          </a:xfrm>
          <a:prstGeom prst="rect">
            <a:avLst/>
          </a:prstGeom>
        </p:spPr>
      </p:pic>
      <p:pic>
        <p:nvPicPr>
          <p:cNvPr id="21" name="Picture 20">
            <a:extLst>
              <a:ext uri="{FF2B5EF4-FFF2-40B4-BE49-F238E27FC236}">
                <a16:creationId xmlns="" xmlns:a16="http://schemas.microsoft.com/office/drawing/2014/main" id="{097B39E6-A8FC-461B-BEE1-5CBE040D2870}"/>
              </a:ext>
            </a:extLst>
          </p:cNvPr>
          <p:cNvPicPr>
            <a:picLocks noChangeAspect="1"/>
          </p:cNvPicPr>
          <p:nvPr/>
        </p:nvPicPr>
        <p:blipFill>
          <a:blip r:embed="rId4"/>
          <a:stretch>
            <a:fillRect/>
          </a:stretch>
        </p:blipFill>
        <p:spPr>
          <a:xfrm>
            <a:off x="3100958" y="6060880"/>
            <a:ext cx="168974" cy="375039"/>
          </a:xfrm>
          <a:prstGeom prst="rect">
            <a:avLst/>
          </a:prstGeom>
        </p:spPr>
      </p:pic>
      <p:pic>
        <p:nvPicPr>
          <p:cNvPr id="23" name="Picture 22">
            <a:extLst>
              <a:ext uri="{FF2B5EF4-FFF2-40B4-BE49-F238E27FC236}">
                <a16:creationId xmlns="" xmlns:a16="http://schemas.microsoft.com/office/drawing/2014/main" id="{9442A451-1E7E-4125-8FE0-6E455EA2398F}"/>
              </a:ext>
            </a:extLst>
          </p:cNvPr>
          <p:cNvPicPr>
            <a:picLocks noChangeAspect="1"/>
          </p:cNvPicPr>
          <p:nvPr/>
        </p:nvPicPr>
        <p:blipFill>
          <a:blip r:embed="rId4"/>
          <a:stretch>
            <a:fillRect/>
          </a:stretch>
        </p:blipFill>
        <p:spPr>
          <a:xfrm>
            <a:off x="5166490" y="6060879"/>
            <a:ext cx="168974" cy="375039"/>
          </a:xfrm>
          <a:prstGeom prst="rect">
            <a:avLst/>
          </a:prstGeom>
        </p:spPr>
      </p:pic>
      <p:sp>
        <p:nvSpPr>
          <p:cNvPr id="24" name="TextBox 23">
            <a:extLst>
              <a:ext uri="{FF2B5EF4-FFF2-40B4-BE49-F238E27FC236}">
                <a16:creationId xmlns="" xmlns:a16="http://schemas.microsoft.com/office/drawing/2014/main" id="{F3753F61-DE5C-434B-9811-4543C99500FE}"/>
              </a:ext>
            </a:extLst>
          </p:cNvPr>
          <p:cNvSpPr txBox="1"/>
          <p:nvPr/>
        </p:nvSpPr>
        <p:spPr>
          <a:xfrm>
            <a:off x="3332510" y="6143808"/>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Feature Commit 3 DEV2.txt</a:t>
            </a:r>
            <a:endParaRPr lang="en-US" sz="800" dirty="0">
              <a:latin typeface="+mj-lt"/>
              <a:cs typeface="Courier New" panose="02070309020205020404" pitchFamily="49" charset="0"/>
            </a:endParaRPr>
          </a:p>
        </p:txBody>
      </p:sp>
      <p:sp>
        <p:nvSpPr>
          <p:cNvPr id="25" name="TextBox 24">
            <a:extLst>
              <a:ext uri="{FF2B5EF4-FFF2-40B4-BE49-F238E27FC236}">
                <a16:creationId xmlns="" xmlns:a16="http://schemas.microsoft.com/office/drawing/2014/main" id="{DF7954ED-CEE6-4688-AE29-505BFC8D3A45}"/>
              </a:ext>
            </a:extLst>
          </p:cNvPr>
          <p:cNvSpPr txBox="1"/>
          <p:nvPr/>
        </p:nvSpPr>
        <p:spPr>
          <a:xfrm>
            <a:off x="5394032" y="6140676"/>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New added file.txt</a:t>
            </a:r>
            <a:endParaRPr lang="en-US" sz="800" dirty="0">
              <a:latin typeface="+mj-lt"/>
              <a:cs typeface="Courier New" panose="02070309020205020404" pitchFamily="49" charset="0"/>
            </a:endParaRPr>
          </a:p>
        </p:txBody>
      </p:sp>
      <p:cxnSp>
        <p:nvCxnSpPr>
          <p:cNvPr id="26" name="Straight Arrow Connector 25">
            <a:extLst>
              <a:ext uri="{FF2B5EF4-FFF2-40B4-BE49-F238E27FC236}">
                <a16:creationId xmlns="" xmlns:a16="http://schemas.microsoft.com/office/drawing/2014/main" id="{16E3FF70-C3A5-4463-98CF-7B484519A6A7}"/>
              </a:ext>
            </a:extLst>
          </p:cNvPr>
          <p:cNvCxnSpPr>
            <a:cxnSpLocks/>
          </p:cNvCxnSpPr>
          <p:nvPr/>
        </p:nvCxnSpPr>
        <p:spPr>
          <a:xfrm flipV="1">
            <a:off x="6766560" y="4705647"/>
            <a:ext cx="785868" cy="69813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4164F68D-924A-4F41-B429-8F0EB81DCF9E}"/>
              </a:ext>
            </a:extLst>
          </p:cNvPr>
          <p:cNvSpPr txBox="1"/>
          <p:nvPr/>
        </p:nvSpPr>
        <p:spPr>
          <a:xfrm>
            <a:off x="9337675" y="5258828"/>
            <a:ext cx="1463770" cy="577081"/>
          </a:xfrm>
          <a:prstGeom prst="rect">
            <a:avLst/>
          </a:prstGeom>
          <a:noFill/>
          <a:ln w="28575">
            <a:solidFill>
              <a:srgbClr val="FFC000"/>
            </a:solidFill>
          </a:ln>
        </p:spPr>
        <p:txBody>
          <a:bodyPr wrap="square" rtlCol="0">
            <a:spAutoFit/>
          </a:bodyPr>
          <a:lstStyle/>
          <a:p>
            <a:r>
              <a:rPr lang="en-US" sz="1050" dirty="0">
                <a:latin typeface="+mj-lt"/>
                <a:cs typeface="Courier New" panose="02070309020205020404" pitchFamily="49" charset="0"/>
              </a:rPr>
              <a:t>3.   To list all stash :</a:t>
            </a:r>
          </a:p>
          <a:p>
            <a:r>
              <a:rPr lang="en-US" sz="1050" dirty="0">
                <a:latin typeface="+mj-lt"/>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git stash list</a:t>
            </a:r>
            <a:endParaRPr lang="en-US" sz="1050" dirty="0">
              <a:latin typeface="+mj-lt"/>
              <a:cs typeface="Courier New" panose="02070309020205020404" pitchFamily="49" charset="0"/>
            </a:endParaRPr>
          </a:p>
        </p:txBody>
      </p:sp>
      <p:cxnSp>
        <p:nvCxnSpPr>
          <p:cNvPr id="42" name="Straight Arrow Connector 41">
            <a:extLst>
              <a:ext uri="{FF2B5EF4-FFF2-40B4-BE49-F238E27FC236}">
                <a16:creationId xmlns="" xmlns:a16="http://schemas.microsoft.com/office/drawing/2014/main" id="{7E81D8A3-B70A-4203-97AD-7972DE0F8A55}"/>
              </a:ext>
            </a:extLst>
          </p:cNvPr>
          <p:cNvCxnSpPr>
            <a:cxnSpLocks/>
            <a:stCxn id="41" idx="1"/>
          </p:cNvCxnSpPr>
          <p:nvPr/>
        </p:nvCxnSpPr>
        <p:spPr>
          <a:xfrm flipH="1" flipV="1">
            <a:off x="8029153" y="4605768"/>
            <a:ext cx="1308522" cy="94160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 xmlns:a16="http://schemas.microsoft.com/office/drawing/2014/main" id="{8045E63C-27D8-489A-91B6-348C8D11A546}"/>
              </a:ext>
            </a:extLst>
          </p:cNvPr>
          <p:cNvPicPr>
            <a:picLocks noChangeAspect="1"/>
          </p:cNvPicPr>
          <p:nvPr/>
        </p:nvPicPr>
        <p:blipFill>
          <a:blip r:embed="rId5"/>
          <a:stretch>
            <a:fillRect/>
          </a:stretch>
        </p:blipFill>
        <p:spPr>
          <a:xfrm>
            <a:off x="7911344" y="5910493"/>
            <a:ext cx="3950894" cy="460365"/>
          </a:xfrm>
          <a:prstGeom prst="rect">
            <a:avLst/>
          </a:prstGeom>
        </p:spPr>
      </p:pic>
      <p:sp>
        <p:nvSpPr>
          <p:cNvPr id="3" name="Right Arrow 2"/>
          <p:cNvSpPr/>
          <p:nvPr/>
        </p:nvSpPr>
        <p:spPr>
          <a:xfrm>
            <a:off x="2322576" y="1898983"/>
            <a:ext cx="411480" cy="29557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5166490" y="4147020"/>
            <a:ext cx="411480" cy="29557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52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24" grpId="0" animBg="1"/>
      <p:bldP spid="25" grpId="0" animBg="1"/>
      <p:bldP spid="4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a:t>
            </a:r>
            <a:r>
              <a:rPr lang="en-US" dirty="0" smtClean="0"/>
              <a:t>(show content before restoring it)</a:t>
            </a:r>
            <a:endParaRPr lang="en-US" dirty="0"/>
          </a:p>
        </p:txBody>
      </p:sp>
      <p:sp>
        <p:nvSpPr>
          <p:cNvPr id="4" name="Content Placeholder 3">
            <a:extLst>
              <a:ext uri="{FF2B5EF4-FFF2-40B4-BE49-F238E27FC236}">
                <a16:creationId xmlns="" xmlns:a16="http://schemas.microsoft.com/office/drawing/2014/main" id="{332F1411-FD67-435B-9289-E544D6A4A13C}"/>
              </a:ext>
            </a:extLst>
          </p:cNvPr>
          <p:cNvSpPr>
            <a:spLocks noGrp="1"/>
          </p:cNvSpPr>
          <p:nvPr>
            <p:ph idx="1"/>
          </p:nvPr>
        </p:nvSpPr>
        <p:spPr>
          <a:xfrm>
            <a:off x="2592495" y="2133600"/>
            <a:ext cx="8915400" cy="3777622"/>
          </a:xfrm>
        </p:spPr>
        <p:txBody>
          <a:bodyPr>
            <a:normAutofit/>
          </a:bodyPr>
          <a:lstStyle/>
          <a:p>
            <a:r>
              <a:rPr lang="en-US" sz="1400" dirty="0" smtClean="0">
                <a:latin typeface="+mj-lt"/>
                <a:cs typeface="Courier New" panose="02070309020205020404" pitchFamily="49" charset="0"/>
              </a:rPr>
              <a:t>When you have a list of stash id where you stored specific </a:t>
            </a:r>
            <a:r>
              <a:rPr lang="en-US" sz="1400" dirty="0" err="1" smtClean="0">
                <a:latin typeface="+mj-lt"/>
                <a:cs typeface="Courier New" panose="02070309020205020404" pitchFamily="49" charset="0"/>
              </a:rPr>
              <a:t>unstaged</a:t>
            </a:r>
            <a:r>
              <a:rPr lang="en-US" sz="1400" dirty="0" smtClean="0">
                <a:latin typeface="+mj-lt"/>
                <a:cs typeface="Courier New" panose="02070309020205020404" pitchFamily="49" charset="0"/>
              </a:rPr>
              <a:t> files, you would like </a:t>
            </a:r>
            <a:r>
              <a:rPr lang="en-US" sz="1400" b="1" dirty="0" smtClean="0">
                <a:solidFill>
                  <a:srgbClr val="FFC000"/>
                </a:solidFill>
                <a:latin typeface="+mj-lt"/>
                <a:cs typeface="Courier New" panose="02070309020205020404" pitchFamily="49" charset="0"/>
              </a:rPr>
              <a:t>to check their content</a:t>
            </a:r>
            <a:r>
              <a:rPr lang="en-US" sz="1400" dirty="0" smtClean="0">
                <a:latin typeface="+mj-lt"/>
                <a:cs typeface="Courier New" panose="02070309020205020404" pitchFamily="49" charset="0"/>
              </a:rPr>
              <a:t> before retrieving the files.</a:t>
            </a:r>
            <a:endParaRPr lang="en-US" sz="1400" dirty="0" smtClean="0">
              <a:latin typeface="+mj-lt"/>
            </a:endParaRPr>
          </a:p>
          <a:p>
            <a:r>
              <a:rPr lang="en-US" sz="1400" dirty="0" smtClean="0"/>
              <a:t>The command to show the content for a specific stash id is:</a:t>
            </a:r>
          </a:p>
          <a:p>
            <a:pPr marL="0" indent="0">
              <a:buNone/>
            </a:pPr>
            <a:r>
              <a:rPr lang="en-US" sz="1400" dirty="0" err="1" smtClean="0">
                <a:latin typeface="Courier New" panose="02070309020205020404" pitchFamily="49" charset="0"/>
                <a:cs typeface="Courier New" panose="02070309020205020404" pitchFamily="49" charset="0"/>
              </a:rPr>
              <a:t>git</a:t>
            </a:r>
            <a:r>
              <a:rPr lang="en-US" sz="1400" dirty="0" smtClean="0">
                <a:latin typeface="Courier New" panose="02070309020205020404" pitchFamily="49" charset="0"/>
                <a:cs typeface="Courier New" panose="02070309020205020404" pitchFamily="49" charset="0"/>
              </a:rPr>
              <a:t> stash show –p stash@{&lt;id&gt;}</a:t>
            </a:r>
            <a:endParaRPr lang="en-US" sz="14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 xmlns:a16="http://schemas.microsoft.com/office/drawing/2014/main" id="{4A12E370-2390-4F0E-A8E0-13727961FCCA}"/>
              </a:ext>
            </a:extLst>
          </p:cNvPr>
          <p:cNvSpPr txBox="1"/>
          <p:nvPr/>
        </p:nvSpPr>
        <p:spPr>
          <a:xfrm>
            <a:off x="3652752" y="4996461"/>
            <a:ext cx="3130113" cy="415498"/>
          </a:xfrm>
          <a:prstGeom prst="rect">
            <a:avLst/>
          </a:prstGeom>
          <a:noFill/>
          <a:ln w="28575">
            <a:solidFill>
              <a:srgbClr val="00B0F0"/>
            </a:solidFill>
          </a:ln>
        </p:spPr>
        <p:txBody>
          <a:bodyPr wrap="square" rtlCol="0">
            <a:spAutoFit/>
          </a:bodyPr>
          <a:lstStyle/>
          <a:p>
            <a:pPr marL="228600" indent="-228600">
              <a:buAutoNum type="arabicPeriod"/>
            </a:pPr>
            <a:r>
              <a:rPr lang="en-US" sz="1050" dirty="0" err="1">
                <a:latin typeface="Courier New" panose="02070309020205020404" pitchFamily="49" charset="0"/>
                <a:cs typeface="Courier New" panose="02070309020205020404" pitchFamily="49" charset="0"/>
              </a:rPr>
              <a:t>g</a:t>
            </a:r>
            <a:r>
              <a:rPr lang="en-US" sz="1050" dirty="0" err="1" smtClean="0">
                <a:latin typeface="Courier New" panose="02070309020205020404" pitchFamily="49" charset="0"/>
                <a:cs typeface="Courier New" panose="02070309020205020404" pitchFamily="49" charset="0"/>
              </a:rPr>
              <a:t>it</a:t>
            </a:r>
            <a:r>
              <a:rPr lang="en-US" sz="1050" dirty="0" smtClean="0">
                <a:latin typeface="Courier New" panose="02070309020205020404" pitchFamily="49" charset="0"/>
                <a:cs typeface="Courier New" panose="02070309020205020404" pitchFamily="49" charset="0"/>
              </a:rPr>
              <a:t> stash show –p stash@{0} </a:t>
            </a:r>
            <a:r>
              <a:rPr lang="en-US" sz="1050" dirty="0" smtClean="0">
                <a:latin typeface="+mj-lt"/>
                <a:cs typeface="Courier New" panose="02070309020205020404" pitchFamily="49" charset="0"/>
              </a:rPr>
              <a:t>will show the content of </a:t>
            </a:r>
            <a:r>
              <a:rPr lang="en-US" sz="1050" dirty="0" smtClean="0">
                <a:latin typeface="Courier New" panose="02070309020205020404" pitchFamily="49" charset="0"/>
                <a:cs typeface="Courier New" panose="02070309020205020404" pitchFamily="49" charset="0"/>
              </a:rPr>
              <a:t>stash@{0}</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16" name="Right Arrow 15"/>
          <p:cNvSpPr/>
          <p:nvPr/>
        </p:nvSpPr>
        <p:spPr>
          <a:xfrm>
            <a:off x="6876186" y="5057198"/>
            <a:ext cx="411480" cy="18861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4A12E370-2390-4F0E-A8E0-13727961FCCA}"/>
              </a:ext>
            </a:extLst>
          </p:cNvPr>
          <p:cNvSpPr txBox="1"/>
          <p:nvPr/>
        </p:nvSpPr>
        <p:spPr>
          <a:xfrm>
            <a:off x="3652753" y="4081701"/>
            <a:ext cx="3130113" cy="415498"/>
          </a:xfrm>
          <a:prstGeom prst="rect">
            <a:avLst/>
          </a:prstGeom>
          <a:noFill/>
          <a:ln w="28575">
            <a:solidFill>
              <a:srgbClr val="FFFF00"/>
            </a:solidFill>
          </a:ln>
        </p:spPr>
        <p:txBody>
          <a:bodyPr wrap="square" rtlCol="0">
            <a:spAutoFit/>
          </a:bodyPr>
          <a:lstStyle/>
          <a:p>
            <a:r>
              <a:rPr lang="en-US" sz="1050" dirty="0" smtClean="0">
                <a:latin typeface="+mj-lt"/>
                <a:cs typeface="Courier New" panose="02070309020205020404" pitchFamily="49" charset="0"/>
              </a:rPr>
              <a:t>0.    </a:t>
            </a:r>
            <a:r>
              <a:rPr lang="en-US" sz="1050" dirty="0" err="1" smtClean="0">
                <a:latin typeface="Courier New" panose="02070309020205020404" pitchFamily="49" charset="0"/>
                <a:cs typeface="Courier New" panose="02070309020205020404" pitchFamily="49" charset="0"/>
              </a:rPr>
              <a:t>git</a:t>
            </a:r>
            <a:r>
              <a:rPr lang="en-US" sz="1050" dirty="0" smtClean="0">
                <a:latin typeface="Courier New" panose="02070309020205020404" pitchFamily="49" charset="0"/>
                <a:cs typeface="Courier New" panose="02070309020205020404" pitchFamily="49" charset="0"/>
              </a:rPr>
              <a:t> stash list </a:t>
            </a:r>
            <a:r>
              <a:rPr lang="en-US" sz="1050" dirty="0" smtClean="0">
                <a:latin typeface="+mj-lt"/>
                <a:cs typeface="Courier New" panose="02070309020205020404" pitchFamily="49" charset="0"/>
              </a:rPr>
              <a:t>will show a list of stash ids. Here we have only </a:t>
            </a:r>
            <a:r>
              <a:rPr lang="en-US" sz="1050" dirty="0" smtClean="0">
                <a:latin typeface="Courier New" panose="02070309020205020404" pitchFamily="49" charset="0"/>
                <a:cs typeface="Courier New" panose="02070309020205020404" pitchFamily="49" charset="0"/>
              </a:rPr>
              <a:t>stash@{0}</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18" name="Right Arrow 17"/>
          <p:cNvSpPr/>
          <p:nvPr/>
        </p:nvSpPr>
        <p:spPr>
          <a:xfrm>
            <a:off x="6876186" y="4289450"/>
            <a:ext cx="411480" cy="18861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380986" y="3676404"/>
            <a:ext cx="4311872" cy="2552831"/>
          </a:xfrm>
          <a:prstGeom prst="rect">
            <a:avLst/>
          </a:prstGeom>
        </p:spPr>
      </p:pic>
    </p:spTree>
    <p:extLst>
      <p:ext uri="{BB962C8B-B14F-4D97-AF65-F5344CB8AC3E}">
        <p14:creationId xmlns:p14="http://schemas.microsoft.com/office/powerpoint/2010/main" val="161778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pop (schema)</a:t>
            </a:r>
          </a:p>
        </p:txBody>
      </p:sp>
      <p:pic>
        <p:nvPicPr>
          <p:cNvPr id="6" name="Content Placeholder 4" descr="A close up of a sign&#10;&#10;Description automatically generated">
            <a:extLst>
              <a:ext uri="{FF2B5EF4-FFF2-40B4-BE49-F238E27FC236}">
                <a16:creationId xmlns="" xmlns:a16="http://schemas.microsoft.com/office/drawing/2014/main" id="{40EDECC3-E08C-456C-A8C5-AAAA45308D75}"/>
              </a:ext>
            </a:extLst>
          </p:cNvPr>
          <p:cNvPicPr>
            <a:picLocks noChangeAspect="1"/>
          </p:cNvPicPr>
          <p:nvPr/>
        </p:nvPicPr>
        <p:blipFill>
          <a:blip r:embed="rId2"/>
          <a:stretch>
            <a:fillRect/>
          </a:stretch>
        </p:blipFill>
        <p:spPr>
          <a:xfrm>
            <a:off x="8852806" y="2884925"/>
            <a:ext cx="3077046" cy="1964468"/>
          </a:xfrm>
          <a:prstGeom prst="rect">
            <a:avLst/>
          </a:prstGeom>
        </p:spPr>
      </p:pic>
      <p:sp>
        <p:nvSpPr>
          <p:cNvPr id="33" name="TextBox 32">
            <a:extLst>
              <a:ext uri="{FF2B5EF4-FFF2-40B4-BE49-F238E27FC236}">
                <a16:creationId xmlns="" xmlns:a16="http://schemas.microsoft.com/office/drawing/2014/main" id="{99F85A12-0AD2-4836-9242-6E3513D14D8F}"/>
              </a:ext>
            </a:extLst>
          </p:cNvPr>
          <p:cNvSpPr txBox="1"/>
          <p:nvPr/>
        </p:nvSpPr>
        <p:spPr>
          <a:xfrm>
            <a:off x="3707899" y="5603533"/>
            <a:ext cx="4886067" cy="738664"/>
          </a:xfrm>
          <a:prstGeom prst="rect">
            <a:avLst/>
          </a:prstGeom>
          <a:noFill/>
          <a:ln w="28575">
            <a:solidFill>
              <a:srgbClr val="00B0F0"/>
            </a:solidFill>
          </a:ln>
        </p:spPr>
        <p:txBody>
          <a:bodyPr wrap="square" rtlCol="0">
            <a:spAutoFit/>
          </a:bodyPr>
          <a:lstStyle/>
          <a:p>
            <a:r>
              <a:rPr lang="en-US" sz="1050" dirty="0">
                <a:latin typeface="+mj-lt"/>
                <a:cs typeface="Courier New" panose="02070309020205020404" pitchFamily="49" charset="0"/>
              </a:rPr>
              <a:t>After fixing the bugs, go back to your branch and retrieve specific stash:</a:t>
            </a:r>
          </a:p>
          <a:p>
            <a:r>
              <a:rPr lang="en-US" sz="1050" dirty="0">
                <a:latin typeface="+mj-lt"/>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git stash pop stash@{0}</a:t>
            </a:r>
            <a:endParaRPr lang="en-US" sz="1050" dirty="0">
              <a:latin typeface="+mj-lt"/>
              <a:cs typeface="Courier New" panose="02070309020205020404" pitchFamily="49" charset="0"/>
            </a:endParaRPr>
          </a:p>
          <a:p>
            <a:endParaRPr lang="en-US" sz="1050" dirty="0">
              <a:latin typeface="+mj-lt"/>
              <a:cs typeface="Courier New" panose="02070309020205020404" pitchFamily="49" charset="0"/>
            </a:endParaRPr>
          </a:p>
        </p:txBody>
      </p:sp>
      <p:pic>
        <p:nvPicPr>
          <p:cNvPr id="34" name="Picture 33">
            <a:extLst>
              <a:ext uri="{FF2B5EF4-FFF2-40B4-BE49-F238E27FC236}">
                <a16:creationId xmlns="" xmlns:a16="http://schemas.microsoft.com/office/drawing/2014/main" id="{DFDE06AC-7FBB-44DA-860E-8ED769BEB7F8}"/>
              </a:ext>
            </a:extLst>
          </p:cNvPr>
          <p:cNvPicPr>
            <a:picLocks noChangeAspect="1"/>
          </p:cNvPicPr>
          <p:nvPr/>
        </p:nvPicPr>
        <p:blipFill>
          <a:blip r:embed="rId3"/>
          <a:stretch>
            <a:fillRect/>
          </a:stretch>
        </p:blipFill>
        <p:spPr>
          <a:xfrm>
            <a:off x="6680277" y="3152138"/>
            <a:ext cx="168974" cy="375039"/>
          </a:xfrm>
          <a:prstGeom prst="rect">
            <a:avLst/>
          </a:prstGeom>
        </p:spPr>
      </p:pic>
      <p:pic>
        <p:nvPicPr>
          <p:cNvPr id="35" name="Picture 34">
            <a:extLst>
              <a:ext uri="{FF2B5EF4-FFF2-40B4-BE49-F238E27FC236}">
                <a16:creationId xmlns="" xmlns:a16="http://schemas.microsoft.com/office/drawing/2014/main" id="{47A8C9E2-07CD-4C07-A517-EAB3115308E7}"/>
              </a:ext>
            </a:extLst>
          </p:cNvPr>
          <p:cNvPicPr>
            <a:picLocks noChangeAspect="1"/>
          </p:cNvPicPr>
          <p:nvPr/>
        </p:nvPicPr>
        <p:blipFill>
          <a:blip r:embed="rId3"/>
          <a:stretch>
            <a:fillRect/>
          </a:stretch>
        </p:blipFill>
        <p:spPr>
          <a:xfrm>
            <a:off x="6678651" y="3641477"/>
            <a:ext cx="168974" cy="375039"/>
          </a:xfrm>
          <a:prstGeom prst="rect">
            <a:avLst/>
          </a:prstGeom>
        </p:spPr>
      </p:pic>
      <p:sp>
        <p:nvSpPr>
          <p:cNvPr id="36" name="TextBox 35">
            <a:extLst>
              <a:ext uri="{FF2B5EF4-FFF2-40B4-BE49-F238E27FC236}">
                <a16:creationId xmlns="" xmlns:a16="http://schemas.microsoft.com/office/drawing/2014/main" id="{E5C3D5CB-3586-49BF-AF6F-83A65CA68251}"/>
              </a:ext>
            </a:extLst>
          </p:cNvPr>
          <p:cNvSpPr txBox="1"/>
          <p:nvPr/>
        </p:nvSpPr>
        <p:spPr>
          <a:xfrm>
            <a:off x="6847625" y="3284671"/>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Feature Commit 3 DEV2.txt</a:t>
            </a:r>
            <a:endParaRPr lang="en-US" sz="800" dirty="0">
              <a:latin typeface="+mj-lt"/>
              <a:cs typeface="Courier New" panose="02070309020205020404" pitchFamily="49" charset="0"/>
            </a:endParaRPr>
          </a:p>
        </p:txBody>
      </p:sp>
      <p:sp>
        <p:nvSpPr>
          <p:cNvPr id="37" name="TextBox 36">
            <a:extLst>
              <a:ext uri="{FF2B5EF4-FFF2-40B4-BE49-F238E27FC236}">
                <a16:creationId xmlns="" xmlns:a16="http://schemas.microsoft.com/office/drawing/2014/main" id="{668AA686-8FD6-4939-9A97-3A650E1AF1A6}"/>
              </a:ext>
            </a:extLst>
          </p:cNvPr>
          <p:cNvSpPr txBox="1"/>
          <p:nvPr/>
        </p:nvSpPr>
        <p:spPr>
          <a:xfrm>
            <a:off x="7026415" y="3759437"/>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New added file.txt</a:t>
            </a:r>
            <a:endParaRPr lang="en-US" sz="800" dirty="0">
              <a:latin typeface="+mj-lt"/>
              <a:cs typeface="Courier New" panose="02070309020205020404" pitchFamily="49" charset="0"/>
            </a:endParaRPr>
          </a:p>
        </p:txBody>
      </p:sp>
      <p:cxnSp>
        <p:nvCxnSpPr>
          <p:cNvPr id="38" name="Straight Arrow Connector 37">
            <a:extLst>
              <a:ext uri="{FF2B5EF4-FFF2-40B4-BE49-F238E27FC236}">
                <a16:creationId xmlns="" xmlns:a16="http://schemas.microsoft.com/office/drawing/2014/main" id="{D6D656B4-C160-447B-8F11-86F1D4A54865}"/>
              </a:ext>
            </a:extLst>
          </p:cNvPr>
          <p:cNvCxnSpPr>
            <a:cxnSpLocks/>
          </p:cNvCxnSpPr>
          <p:nvPr/>
        </p:nvCxnSpPr>
        <p:spPr>
          <a:xfrm flipH="1">
            <a:off x="8343900" y="4882862"/>
            <a:ext cx="626559" cy="64002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 xmlns:a16="http://schemas.microsoft.com/office/drawing/2014/main" id="{9B44F756-F78E-40AB-A645-C3D0543E112A}"/>
              </a:ext>
            </a:extLst>
          </p:cNvPr>
          <p:cNvPicPr>
            <a:picLocks noChangeAspect="1"/>
          </p:cNvPicPr>
          <p:nvPr/>
        </p:nvPicPr>
        <p:blipFill>
          <a:blip r:embed="rId4"/>
          <a:stretch>
            <a:fillRect/>
          </a:stretch>
        </p:blipFill>
        <p:spPr>
          <a:xfrm>
            <a:off x="2744745" y="2894149"/>
            <a:ext cx="3602866" cy="1266056"/>
          </a:xfrm>
          <a:prstGeom prst="rect">
            <a:avLst/>
          </a:prstGeom>
        </p:spPr>
      </p:pic>
      <p:cxnSp>
        <p:nvCxnSpPr>
          <p:cNvPr id="47" name="Straight Arrow Connector 46">
            <a:extLst>
              <a:ext uri="{FF2B5EF4-FFF2-40B4-BE49-F238E27FC236}">
                <a16:creationId xmlns="" xmlns:a16="http://schemas.microsoft.com/office/drawing/2014/main" id="{9B32C86F-ADDB-4691-B4C7-8165331027EA}"/>
              </a:ext>
            </a:extLst>
          </p:cNvPr>
          <p:cNvCxnSpPr>
            <a:cxnSpLocks/>
          </p:cNvCxnSpPr>
          <p:nvPr/>
        </p:nvCxnSpPr>
        <p:spPr>
          <a:xfrm flipV="1">
            <a:off x="6195361" y="4052295"/>
            <a:ext cx="860759" cy="152303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 xmlns:a16="http://schemas.microsoft.com/office/drawing/2014/main" id="{332F1411-FD67-435B-9289-E544D6A4A13C}"/>
              </a:ext>
            </a:extLst>
          </p:cNvPr>
          <p:cNvSpPr>
            <a:spLocks noGrp="1"/>
          </p:cNvSpPr>
          <p:nvPr>
            <p:ph idx="1"/>
          </p:nvPr>
        </p:nvSpPr>
        <p:spPr>
          <a:xfrm>
            <a:off x="2592495" y="2133600"/>
            <a:ext cx="8915400" cy="3777622"/>
          </a:xfrm>
        </p:spPr>
        <p:txBody>
          <a:bodyPr>
            <a:normAutofit/>
          </a:bodyPr>
          <a:lstStyle/>
          <a:p>
            <a:r>
              <a:rPr lang="en-US" sz="1400" dirty="0">
                <a:latin typeface="Courier New" panose="02070309020205020404" pitchFamily="49" charset="0"/>
                <a:cs typeface="Courier New" panose="02070309020205020404" pitchFamily="49" charset="0"/>
              </a:rPr>
              <a:t>Git stash pop </a:t>
            </a:r>
            <a:r>
              <a:rPr lang="en-US" sz="1400" dirty="0"/>
              <a:t>is used to remove a single stashed state from the stash list and apply it on top of the current working tree state.</a:t>
            </a:r>
          </a:p>
        </p:txBody>
      </p:sp>
      <p:sp>
        <p:nvSpPr>
          <p:cNvPr id="39" name="Rectangle 38">
            <a:extLst>
              <a:ext uri="{FF2B5EF4-FFF2-40B4-BE49-F238E27FC236}">
                <a16:creationId xmlns="" xmlns:a16="http://schemas.microsoft.com/office/drawing/2014/main" id="{36F1C87E-6275-447A-BBD6-B50D12AAB2CC}"/>
              </a:ext>
            </a:extLst>
          </p:cNvPr>
          <p:cNvSpPr/>
          <p:nvPr/>
        </p:nvSpPr>
        <p:spPr>
          <a:xfrm>
            <a:off x="6499860" y="3098564"/>
            <a:ext cx="2094106" cy="953732"/>
          </a:xfrm>
          <a:prstGeom prst="rect">
            <a:avLst/>
          </a:prstGeom>
          <a:no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8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P spid="3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a:t>
            </a:r>
            <a:r>
              <a:rPr lang="en-US" dirty="0" smtClean="0"/>
              <a:t>apply (more safer than </a:t>
            </a:r>
            <a:r>
              <a:rPr lang="en-US" dirty="0" err="1" smtClean="0"/>
              <a:t>git</a:t>
            </a:r>
            <a:r>
              <a:rPr lang="en-US" dirty="0" smtClean="0"/>
              <a:t> stash pop)</a:t>
            </a:r>
            <a:endParaRPr lang="en-US" dirty="0"/>
          </a:p>
        </p:txBody>
      </p:sp>
      <p:sp>
        <p:nvSpPr>
          <p:cNvPr id="4" name="Content Placeholder 3">
            <a:extLst>
              <a:ext uri="{FF2B5EF4-FFF2-40B4-BE49-F238E27FC236}">
                <a16:creationId xmlns="" xmlns:a16="http://schemas.microsoft.com/office/drawing/2014/main" id="{332F1411-FD67-435B-9289-E544D6A4A13C}"/>
              </a:ext>
            </a:extLst>
          </p:cNvPr>
          <p:cNvSpPr>
            <a:spLocks noGrp="1"/>
          </p:cNvSpPr>
          <p:nvPr>
            <p:ph idx="1"/>
          </p:nvPr>
        </p:nvSpPr>
        <p:spPr>
          <a:xfrm>
            <a:off x="2592495" y="2133600"/>
            <a:ext cx="8915400" cy="3777622"/>
          </a:xfrm>
        </p:spPr>
        <p:txBody>
          <a:bodyPr>
            <a:normAutofit/>
          </a:bodyPr>
          <a:lstStyle/>
          <a:p>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stash apply </a:t>
            </a:r>
            <a:r>
              <a:rPr lang="en-US" sz="1400" dirty="0" smtClean="0"/>
              <a:t>is </a:t>
            </a:r>
            <a:r>
              <a:rPr lang="en-US" sz="1400" dirty="0"/>
              <a:t>used to </a:t>
            </a:r>
            <a:r>
              <a:rPr lang="en-US" sz="1400" dirty="0" smtClean="0"/>
              <a:t>retrieve the content of a stashed </a:t>
            </a:r>
            <a:r>
              <a:rPr lang="en-US" sz="1400" dirty="0"/>
              <a:t>state from the stash list </a:t>
            </a:r>
            <a:r>
              <a:rPr lang="en-US" sz="1400" b="1" dirty="0" smtClean="0">
                <a:solidFill>
                  <a:srgbClr val="FFC000"/>
                </a:solidFill>
              </a:rPr>
              <a:t>without dropping it </a:t>
            </a:r>
            <a:r>
              <a:rPr lang="en-US" sz="1400" dirty="0" smtClean="0"/>
              <a:t>: this means you can reuse the stashed state later.</a:t>
            </a:r>
          </a:p>
          <a:p>
            <a:r>
              <a:rPr lang="en-US" sz="1400" dirty="0" smtClean="0"/>
              <a:t>To drop it, uses </a:t>
            </a:r>
            <a:r>
              <a:rPr lang="en-US" sz="1400" dirty="0" err="1" smtClean="0">
                <a:latin typeface="Courier New" panose="02070309020205020404" pitchFamily="49" charset="0"/>
                <a:cs typeface="Courier New" panose="02070309020205020404" pitchFamily="49" charset="0"/>
              </a:rPr>
              <a:t>git</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stash </a:t>
            </a:r>
            <a:r>
              <a:rPr lang="en-US" sz="1400" dirty="0" smtClean="0">
                <a:latin typeface="Courier New" panose="02070309020205020404" pitchFamily="49" charset="0"/>
                <a:cs typeface="Courier New" panose="02070309020205020404" pitchFamily="49" charset="0"/>
              </a:rPr>
              <a:t>drop</a:t>
            </a:r>
            <a:endParaRPr lang="en-US" sz="1400" dirty="0"/>
          </a:p>
        </p:txBody>
      </p:sp>
      <p:pic>
        <p:nvPicPr>
          <p:cNvPr id="3" name="Picture 2"/>
          <p:cNvPicPr>
            <a:picLocks noChangeAspect="1"/>
          </p:cNvPicPr>
          <p:nvPr/>
        </p:nvPicPr>
        <p:blipFill>
          <a:blip r:embed="rId2"/>
          <a:stretch>
            <a:fillRect/>
          </a:stretch>
        </p:blipFill>
        <p:spPr>
          <a:xfrm>
            <a:off x="7351776" y="3057785"/>
            <a:ext cx="3657290" cy="3690487"/>
          </a:xfrm>
          <a:prstGeom prst="rect">
            <a:avLst/>
          </a:prstGeom>
        </p:spPr>
      </p:pic>
      <p:sp>
        <p:nvSpPr>
          <p:cNvPr id="15" name="TextBox 14">
            <a:extLst>
              <a:ext uri="{FF2B5EF4-FFF2-40B4-BE49-F238E27FC236}">
                <a16:creationId xmlns="" xmlns:a16="http://schemas.microsoft.com/office/drawing/2014/main" id="{4A12E370-2390-4F0E-A8E0-13727961FCCA}"/>
              </a:ext>
            </a:extLst>
          </p:cNvPr>
          <p:cNvSpPr txBox="1"/>
          <p:nvPr/>
        </p:nvSpPr>
        <p:spPr>
          <a:xfrm>
            <a:off x="3652753" y="4612356"/>
            <a:ext cx="3130113" cy="253916"/>
          </a:xfrm>
          <a:prstGeom prst="rect">
            <a:avLst/>
          </a:prstGeom>
          <a:noFill/>
          <a:ln w="28575">
            <a:solidFill>
              <a:srgbClr val="00B0F0"/>
            </a:solidFill>
          </a:ln>
        </p:spPr>
        <p:txBody>
          <a:bodyPr wrap="square" rtlCol="0">
            <a:spAutoFit/>
          </a:bodyPr>
          <a:lstStyle/>
          <a:p>
            <a:pPr marL="228600" indent="-228600">
              <a:buAutoNum type="arabicPeriod"/>
            </a:pPr>
            <a:r>
              <a:rPr lang="en-US" sz="1050" dirty="0" smtClean="0">
                <a:latin typeface="+mj-lt"/>
                <a:cs typeface="Courier New" panose="02070309020205020404" pitchFamily="49" charset="0"/>
              </a:rPr>
              <a:t>We will retrieve the content of </a:t>
            </a:r>
            <a:r>
              <a:rPr lang="en-US" sz="1050" dirty="0" smtClean="0">
                <a:latin typeface="Courier New" panose="02070309020205020404" pitchFamily="49" charset="0"/>
                <a:cs typeface="Courier New" panose="02070309020205020404" pitchFamily="49" charset="0"/>
              </a:rPr>
              <a:t>stash@{0}</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16" name="Right Arrow 15"/>
          <p:cNvSpPr/>
          <p:nvPr/>
        </p:nvSpPr>
        <p:spPr>
          <a:xfrm>
            <a:off x="6876186" y="4645008"/>
            <a:ext cx="411480" cy="18861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4A12E370-2390-4F0E-A8E0-13727961FCCA}"/>
              </a:ext>
            </a:extLst>
          </p:cNvPr>
          <p:cNvSpPr txBox="1"/>
          <p:nvPr/>
        </p:nvSpPr>
        <p:spPr>
          <a:xfrm>
            <a:off x="3652753" y="4081701"/>
            <a:ext cx="3130113" cy="415498"/>
          </a:xfrm>
          <a:prstGeom prst="rect">
            <a:avLst/>
          </a:prstGeom>
          <a:noFill/>
          <a:ln w="28575">
            <a:solidFill>
              <a:srgbClr val="FFFF00"/>
            </a:solidFill>
          </a:ln>
        </p:spPr>
        <p:txBody>
          <a:bodyPr wrap="square" rtlCol="0">
            <a:spAutoFit/>
          </a:bodyPr>
          <a:lstStyle/>
          <a:p>
            <a:r>
              <a:rPr lang="en-US" sz="1050" smtClean="0">
                <a:latin typeface="+mj-lt"/>
                <a:cs typeface="Courier New" panose="02070309020205020404" pitchFamily="49" charset="0"/>
              </a:rPr>
              <a:t>0.    </a:t>
            </a:r>
            <a:r>
              <a:rPr lang="en-US" sz="1050" dirty="0" smtClean="0">
                <a:latin typeface="Courier New" panose="02070309020205020404" pitchFamily="49" charset="0"/>
                <a:cs typeface="Courier New" panose="02070309020205020404" pitchFamily="49" charset="0"/>
              </a:rPr>
              <a:t>stash@{0}</a:t>
            </a:r>
            <a:r>
              <a:rPr lang="en-US" sz="1050" dirty="0" smtClean="0">
                <a:cs typeface="Courier New" panose="02070309020205020404" pitchFamily="49" charset="0"/>
              </a:rPr>
              <a:t>: we just added lines into </a:t>
            </a:r>
            <a:r>
              <a:rPr lang="en-US" sz="1050" dirty="0" smtClean="0">
                <a:latin typeface="Courier New" panose="02070309020205020404" pitchFamily="49" charset="0"/>
                <a:cs typeface="Courier New" panose="02070309020205020404" pitchFamily="49" charset="0"/>
              </a:rPr>
              <a:t>dev commit 2.txt</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18" name="Right Arrow 17"/>
          <p:cNvSpPr/>
          <p:nvPr/>
        </p:nvSpPr>
        <p:spPr>
          <a:xfrm>
            <a:off x="6876186" y="4289450"/>
            <a:ext cx="411480" cy="18861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4A12E370-2390-4F0E-A8E0-13727961FCCA}"/>
              </a:ext>
            </a:extLst>
          </p:cNvPr>
          <p:cNvSpPr txBox="1"/>
          <p:nvPr/>
        </p:nvSpPr>
        <p:spPr>
          <a:xfrm>
            <a:off x="3652752" y="5463072"/>
            <a:ext cx="3130113" cy="415498"/>
          </a:xfrm>
          <a:prstGeom prst="rect">
            <a:avLst/>
          </a:prstGeom>
          <a:noFill/>
          <a:ln w="28575">
            <a:solidFill>
              <a:srgbClr val="FFC000"/>
            </a:solidFill>
          </a:ln>
        </p:spPr>
        <p:txBody>
          <a:bodyPr wrap="square" rtlCol="0">
            <a:spAutoFit/>
          </a:bodyPr>
          <a:lstStyle/>
          <a:p>
            <a:r>
              <a:rPr lang="en-US" sz="1050" dirty="0" smtClean="0">
                <a:latin typeface="+mj-lt"/>
                <a:cs typeface="Courier New" panose="02070309020205020404" pitchFamily="49" charset="0"/>
              </a:rPr>
              <a:t>2.   We kept a copy of </a:t>
            </a:r>
            <a:r>
              <a:rPr lang="en-US" sz="1050" dirty="0" smtClean="0">
                <a:latin typeface="Courier New" panose="02070309020205020404" pitchFamily="49" charset="0"/>
                <a:cs typeface="Courier New" panose="02070309020205020404" pitchFamily="49" charset="0"/>
              </a:rPr>
              <a:t>stash@{0}</a:t>
            </a:r>
            <a:r>
              <a:rPr lang="en-US" sz="1050" dirty="0" smtClean="0">
                <a:latin typeface="+mj-lt"/>
                <a:cs typeface="Courier New" panose="02070309020205020404" pitchFamily="49" charset="0"/>
              </a:rPr>
              <a:t> to reuse later</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20" name="Right Arrow 19"/>
          <p:cNvSpPr/>
          <p:nvPr/>
        </p:nvSpPr>
        <p:spPr>
          <a:xfrm>
            <a:off x="6876186" y="5689958"/>
            <a:ext cx="411480" cy="18861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4A12E370-2390-4F0E-A8E0-13727961FCCA}"/>
              </a:ext>
            </a:extLst>
          </p:cNvPr>
          <p:cNvSpPr txBox="1"/>
          <p:nvPr/>
        </p:nvSpPr>
        <p:spPr>
          <a:xfrm>
            <a:off x="3652751" y="6056473"/>
            <a:ext cx="3130113" cy="253916"/>
          </a:xfrm>
          <a:prstGeom prst="rect">
            <a:avLst/>
          </a:prstGeom>
          <a:noFill/>
          <a:ln w="28575">
            <a:solidFill>
              <a:schemeClr val="accent1">
                <a:lumMod val="60000"/>
                <a:lumOff val="40000"/>
              </a:schemeClr>
            </a:solidFill>
          </a:ln>
        </p:spPr>
        <p:txBody>
          <a:bodyPr wrap="square" rtlCol="0">
            <a:spAutoFit/>
          </a:bodyPr>
          <a:lstStyle/>
          <a:p>
            <a:r>
              <a:rPr lang="en-US" sz="1050" dirty="0">
                <a:latin typeface="+mj-lt"/>
                <a:cs typeface="Courier New" panose="02070309020205020404" pitchFamily="49" charset="0"/>
              </a:rPr>
              <a:t>3</a:t>
            </a:r>
            <a:r>
              <a:rPr lang="en-US" sz="1050" dirty="0" smtClean="0">
                <a:latin typeface="+mj-lt"/>
                <a:cs typeface="Courier New" panose="02070309020205020404" pitchFamily="49" charset="0"/>
              </a:rPr>
              <a:t>.   If we want to definitely delete </a:t>
            </a:r>
            <a:r>
              <a:rPr lang="en-US" sz="1050" dirty="0" smtClean="0">
                <a:latin typeface="Courier New" panose="02070309020205020404" pitchFamily="49" charset="0"/>
                <a:cs typeface="Courier New" panose="02070309020205020404" pitchFamily="49" charset="0"/>
              </a:rPr>
              <a:t>stash@{0}</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22" name="Right Arrow 21"/>
          <p:cNvSpPr/>
          <p:nvPr/>
        </p:nvSpPr>
        <p:spPr>
          <a:xfrm>
            <a:off x="6862291" y="6056473"/>
            <a:ext cx="411480" cy="18861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05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Gitk</a:t>
            </a:r>
            <a:r>
              <a:rPr lang="en-US" dirty="0"/>
              <a:t> &amp; git log</a:t>
            </a:r>
          </a:p>
        </p:txBody>
      </p:sp>
      <p:sp>
        <p:nvSpPr>
          <p:cNvPr id="4" name="Content Placeholder 3">
            <a:extLst>
              <a:ext uri="{FF2B5EF4-FFF2-40B4-BE49-F238E27FC236}">
                <a16:creationId xmlns="" xmlns:a16="http://schemas.microsoft.com/office/drawing/2014/main" id="{E53363D6-D315-4BF5-8AFF-B0F9DF37CB12}"/>
              </a:ext>
            </a:extLst>
          </p:cNvPr>
          <p:cNvSpPr>
            <a:spLocks noGrp="1"/>
          </p:cNvSpPr>
          <p:nvPr>
            <p:ph idx="1"/>
          </p:nvPr>
        </p:nvSpPr>
        <p:spPr/>
        <p:txBody>
          <a:bodyPr>
            <a:normAutofit/>
          </a:bodyPr>
          <a:lstStyle/>
          <a:p>
            <a:r>
              <a:rPr lang="en-US" sz="1400" dirty="0"/>
              <a:t>Used to display commit topology.</a:t>
            </a:r>
          </a:p>
          <a:p>
            <a:pPr marL="0" indent="0">
              <a:buNone/>
            </a:pPr>
            <a:r>
              <a:rPr lang="en-US" sz="1400" dirty="0"/>
              <a:t>	</a:t>
            </a:r>
            <a:r>
              <a:rPr lang="en-US" sz="1400" dirty="0" err="1">
                <a:latin typeface="Courier New" panose="02070309020205020404" pitchFamily="49" charset="0"/>
                <a:cs typeface="Courier New" panose="02070309020205020404" pitchFamily="49" charset="0"/>
              </a:rPr>
              <a:t>gitk</a:t>
            </a:r>
            <a:r>
              <a:rPr lang="en-US" sz="1400" dirty="0">
                <a:latin typeface="Courier New" panose="02070309020205020404" pitchFamily="49" charset="0"/>
                <a:cs typeface="Courier New" panose="02070309020205020404" pitchFamily="49" charset="0"/>
              </a:rPr>
              <a:t> -–all</a:t>
            </a:r>
          </a:p>
          <a:p>
            <a:pPr marL="0" indent="0">
              <a:buNone/>
            </a:pPr>
            <a:r>
              <a:rPr lang="en-US" sz="1400" dirty="0">
                <a:latin typeface="Courier New" panose="02070309020205020404" pitchFamily="49" charset="0"/>
                <a:cs typeface="Courier New" panose="02070309020205020404" pitchFamily="49" charset="0"/>
              </a:rPr>
              <a:t>	git log -–decorate -–</a:t>
            </a:r>
            <a:r>
              <a:rPr lang="en-US" sz="1400" dirty="0" err="1">
                <a:latin typeface="Courier New" panose="02070309020205020404" pitchFamily="49" charset="0"/>
                <a:cs typeface="Courier New" panose="02070309020205020404" pitchFamily="49" charset="0"/>
              </a:rPr>
              <a:t>oneline</a:t>
            </a:r>
            <a:r>
              <a:rPr lang="en-US" sz="1400" dirty="0">
                <a:latin typeface="Courier New" panose="02070309020205020404" pitchFamily="49" charset="0"/>
                <a:cs typeface="Courier New" panose="02070309020205020404" pitchFamily="49" charset="0"/>
              </a:rPr>
              <a:t> -–graph –-all </a:t>
            </a:r>
            <a:endParaRPr lang="en-US" sz="1400" dirty="0"/>
          </a:p>
        </p:txBody>
      </p:sp>
      <p:pic>
        <p:nvPicPr>
          <p:cNvPr id="7" name="Picture 6">
            <a:extLst>
              <a:ext uri="{FF2B5EF4-FFF2-40B4-BE49-F238E27FC236}">
                <a16:creationId xmlns="" xmlns:a16="http://schemas.microsoft.com/office/drawing/2014/main" id="{F7C5B66D-2356-4B6A-874D-99E606AAE037}"/>
              </a:ext>
            </a:extLst>
          </p:cNvPr>
          <p:cNvPicPr>
            <a:picLocks noChangeAspect="1"/>
          </p:cNvPicPr>
          <p:nvPr/>
        </p:nvPicPr>
        <p:blipFill>
          <a:blip r:embed="rId2"/>
          <a:stretch>
            <a:fillRect/>
          </a:stretch>
        </p:blipFill>
        <p:spPr>
          <a:xfrm>
            <a:off x="7623950" y="4289479"/>
            <a:ext cx="3880662" cy="1327044"/>
          </a:xfrm>
          <a:prstGeom prst="rect">
            <a:avLst/>
          </a:prstGeom>
        </p:spPr>
      </p:pic>
      <p:pic>
        <p:nvPicPr>
          <p:cNvPr id="8" name="Picture 7">
            <a:extLst>
              <a:ext uri="{FF2B5EF4-FFF2-40B4-BE49-F238E27FC236}">
                <a16:creationId xmlns="" xmlns:a16="http://schemas.microsoft.com/office/drawing/2014/main" id="{6A82A7DE-F858-45B0-A2DC-1E9509056E7C}"/>
              </a:ext>
            </a:extLst>
          </p:cNvPr>
          <p:cNvPicPr>
            <a:picLocks noChangeAspect="1"/>
          </p:cNvPicPr>
          <p:nvPr/>
        </p:nvPicPr>
        <p:blipFill>
          <a:blip r:embed="rId3"/>
          <a:stretch>
            <a:fillRect/>
          </a:stretch>
        </p:blipFill>
        <p:spPr>
          <a:xfrm>
            <a:off x="2588251" y="3663125"/>
            <a:ext cx="4937752" cy="2476697"/>
          </a:xfrm>
          <a:prstGeom prst="rect">
            <a:avLst/>
          </a:prstGeom>
        </p:spPr>
      </p:pic>
    </p:spTree>
    <p:extLst>
      <p:ext uri="{BB962C8B-B14F-4D97-AF65-F5344CB8AC3E}">
        <p14:creationId xmlns:p14="http://schemas.microsoft.com/office/powerpoint/2010/main" val="28076228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sz="2800" dirty="0" err="1"/>
              <a:t>G</a:t>
            </a:r>
            <a:r>
              <a:rPr lang="en-US" sz="2800" dirty="0" err="1" smtClean="0"/>
              <a:t>it</a:t>
            </a:r>
            <a:r>
              <a:rPr lang="en-US" sz="2800" dirty="0" smtClean="0"/>
              <a:t> log </a:t>
            </a:r>
            <a:r>
              <a:rPr lang="en-US" sz="2800" dirty="0" smtClean="0">
                <a:solidFill>
                  <a:srgbClr val="FFC000"/>
                </a:solidFill>
              </a:rPr>
              <a:t>--graph </a:t>
            </a:r>
            <a:r>
              <a:rPr lang="en-US" sz="2800" dirty="0" smtClean="0">
                <a:solidFill>
                  <a:srgbClr val="FFC000"/>
                </a:solidFill>
              </a:rPr>
              <a:t>--</a:t>
            </a:r>
            <a:r>
              <a:rPr lang="en-US" sz="2800" dirty="0" err="1" smtClean="0">
                <a:solidFill>
                  <a:srgbClr val="FFC000"/>
                </a:solidFill>
              </a:rPr>
              <a:t>oneline</a:t>
            </a:r>
            <a:r>
              <a:rPr lang="en-US" sz="2800" dirty="0" smtClean="0">
                <a:solidFill>
                  <a:srgbClr val="FFC000"/>
                </a:solidFill>
              </a:rPr>
              <a:t> --decorate --all </a:t>
            </a:r>
            <a:r>
              <a:rPr lang="en-US" sz="2800" dirty="0" smtClean="0"/>
              <a:t>(create an alias)</a:t>
            </a:r>
            <a:endParaRPr lang="en-US" sz="2800" dirty="0"/>
          </a:p>
        </p:txBody>
      </p:sp>
      <p:sp>
        <p:nvSpPr>
          <p:cNvPr id="4" name="Content Placeholder 3">
            <a:extLst>
              <a:ext uri="{FF2B5EF4-FFF2-40B4-BE49-F238E27FC236}">
                <a16:creationId xmlns="" xmlns:a16="http://schemas.microsoft.com/office/drawing/2014/main" id="{E53363D6-D315-4BF5-8AFF-B0F9DF37CB12}"/>
              </a:ext>
            </a:extLst>
          </p:cNvPr>
          <p:cNvSpPr>
            <a:spLocks noGrp="1"/>
          </p:cNvSpPr>
          <p:nvPr>
            <p:ph idx="1"/>
          </p:nvPr>
        </p:nvSpPr>
        <p:spPr/>
        <p:txBody>
          <a:bodyPr>
            <a:normAutofit/>
          </a:bodyPr>
          <a:lstStyle/>
          <a:p>
            <a:r>
              <a:rPr lang="en-US" sz="1400" dirty="0" smtClean="0"/>
              <a:t>To avoid calling this long method, we will create an </a:t>
            </a:r>
            <a:r>
              <a:rPr lang="en-US" sz="1400" b="1" dirty="0" smtClean="0">
                <a:solidFill>
                  <a:srgbClr val="FFC000"/>
                </a:solidFill>
              </a:rPr>
              <a:t>alias</a:t>
            </a:r>
            <a:r>
              <a:rPr lang="en-US" sz="1400" dirty="0" smtClean="0"/>
              <a:t>.</a:t>
            </a:r>
          </a:p>
          <a:p>
            <a:pPr marL="0" indent="0">
              <a:buNone/>
            </a:pPr>
            <a:endParaRPr lang="en-US" sz="1400" dirty="0" smtClean="0">
              <a:latin typeface="Courier New" panose="02070309020205020404" pitchFamily="49" charset="0"/>
              <a:cs typeface="Courier New" panose="02070309020205020404" pitchFamily="49" charset="0"/>
            </a:endParaRPr>
          </a:p>
          <a:p>
            <a:pPr marL="0" indent="0">
              <a:buNone/>
            </a:pPr>
            <a:r>
              <a:rPr lang="en-US" sz="1400" dirty="0" err="1" smtClean="0">
                <a:latin typeface="Courier New" panose="02070309020205020404" pitchFamily="49" charset="0"/>
                <a:cs typeface="Courier New" panose="02070309020205020404" pitchFamily="49" charset="0"/>
              </a:rPr>
              <a:t>git</a:t>
            </a: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config</a:t>
            </a:r>
            <a:r>
              <a:rPr lang="en-US" sz="1400" dirty="0" smtClean="0">
                <a:latin typeface="Courier New" panose="02070309020205020404" pitchFamily="49" charset="0"/>
                <a:cs typeface="Courier New" panose="02070309020205020404" pitchFamily="49" charset="0"/>
              </a:rPr>
              <a:t> --global </a:t>
            </a:r>
            <a:r>
              <a:rPr lang="en-US" sz="1400" dirty="0" smtClean="0">
                <a:solidFill>
                  <a:schemeClr val="tx1"/>
                </a:solidFill>
                <a:latin typeface="Courier New" panose="02070309020205020404" pitchFamily="49" charset="0"/>
                <a:cs typeface="Courier New" panose="02070309020205020404" pitchFamily="49" charset="0"/>
              </a:rPr>
              <a:t>alias</a:t>
            </a:r>
            <a:r>
              <a:rPr lang="en-US" sz="1400" dirty="0" smtClean="0">
                <a:latin typeface="Courier New" panose="02070309020205020404" pitchFamily="49" charset="0"/>
                <a:cs typeface="Courier New" panose="02070309020205020404" pitchFamily="49" charset="0"/>
              </a:rPr>
              <a:t>.</a:t>
            </a:r>
            <a:r>
              <a:rPr lang="en-US" sz="1400" dirty="0" smtClean="0">
                <a:solidFill>
                  <a:srgbClr val="FFC000"/>
                </a:solidFill>
                <a:latin typeface="Courier New" panose="02070309020205020404" pitchFamily="49" charset="0"/>
                <a:cs typeface="Courier New" panose="02070309020205020404" pitchFamily="49" charset="0"/>
              </a:rPr>
              <a:t>&lt;</a:t>
            </a:r>
            <a:r>
              <a:rPr lang="en-US" sz="1400" dirty="0" err="1" smtClean="0">
                <a:solidFill>
                  <a:srgbClr val="FFC000"/>
                </a:solidFill>
                <a:latin typeface="Courier New" panose="02070309020205020404" pitchFamily="49" charset="0"/>
                <a:cs typeface="Courier New" panose="02070309020205020404" pitchFamily="49" charset="0"/>
              </a:rPr>
              <a:t>chosenName</a:t>
            </a:r>
            <a:r>
              <a:rPr lang="en-US" sz="1400" dirty="0" smtClean="0">
                <a:solidFill>
                  <a:srgbClr val="FFC000"/>
                </a:solidFill>
                <a:latin typeface="Courier New" panose="02070309020205020404" pitchFamily="49" charset="0"/>
                <a:cs typeface="Courier New" panose="02070309020205020404" pitchFamily="49" charset="0"/>
              </a:rPr>
              <a:t>&gt;</a:t>
            </a:r>
            <a:r>
              <a:rPr lang="en-US" sz="1400" dirty="0" smtClean="0">
                <a:latin typeface="Courier New" panose="02070309020205020404" pitchFamily="49" charset="0"/>
                <a:cs typeface="Courier New" panose="02070309020205020404" pitchFamily="49" charset="0"/>
              </a:rPr>
              <a:t> ‘log </a:t>
            </a:r>
            <a:r>
              <a:rPr lang="en-US" sz="1400" dirty="0">
                <a:latin typeface="Courier New" panose="02070309020205020404" pitchFamily="49" charset="0"/>
                <a:cs typeface="Courier New" panose="02070309020205020404" pitchFamily="49" charset="0"/>
              </a:rPr>
              <a:t>-–decorate -–</a:t>
            </a:r>
            <a:r>
              <a:rPr lang="en-US" sz="1400" dirty="0" err="1">
                <a:latin typeface="Courier New" panose="02070309020205020404" pitchFamily="49" charset="0"/>
                <a:cs typeface="Courier New" panose="02070309020205020404" pitchFamily="49" charset="0"/>
              </a:rPr>
              <a:t>oneline</a:t>
            </a:r>
            <a:r>
              <a:rPr lang="en-US" sz="1400" dirty="0">
                <a:latin typeface="Courier New" panose="02070309020205020404" pitchFamily="49" charset="0"/>
                <a:cs typeface="Courier New" panose="02070309020205020404" pitchFamily="49" charset="0"/>
              </a:rPr>
              <a:t> -–graph –-</a:t>
            </a:r>
            <a:r>
              <a:rPr lang="en-US" sz="1400" dirty="0" smtClean="0">
                <a:latin typeface="Courier New" panose="02070309020205020404" pitchFamily="49" charset="0"/>
                <a:cs typeface="Courier New" panose="02070309020205020404" pitchFamily="49" charset="0"/>
              </a:rPr>
              <a:t>all’</a:t>
            </a:r>
            <a:endParaRPr lang="en-US" sz="1400" dirty="0"/>
          </a:p>
          <a:p>
            <a:pPr marL="0" indent="0">
              <a:buNone/>
            </a:pPr>
            <a:r>
              <a:rPr lang="en-US" sz="1400" dirty="0"/>
              <a:t>	</a:t>
            </a:r>
            <a:r>
              <a:rPr lang="en-US" sz="1400" dirty="0">
                <a:latin typeface="Courier New" panose="02070309020205020404" pitchFamily="49" charset="0"/>
                <a:cs typeface="Courier New" panose="02070309020205020404" pitchFamily="49" charset="0"/>
              </a:rPr>
              <a:t>	</a:t>
            </a:r>
            <a:endParaRPr lang="en-US" sz="1400" dirty="0"/>
          </a:p>
        </p:txBody>
      </p:sp>
      <p:pic>
        <p:nvPicPr>
          <p:cNvPr id="3" name="Picture 2"/>
          <p:cNvPicPr>
            <a:picLocks noChangeAspect="1"/>
          </p:cNvPicPr>
          <p:nvPr/>
        </p:nvPicPr>
        <p:blipFill>
          <a:blip r:embed="rId2"/>
          <a:stretch>
            <a:fillRect/>
          </a:stretch>
        </p:blipFill>
        <p:spPr>
          <a:xfrm>
            <a:off x="2806903" y="3310129"/>
            <a:ext cx="8480017" cy="3332614"/>
          </a:xfrm>
          <a:prstGeom prst="rect">
            <a:avLst/>
          </a:prstGeom>
        </p:spPr>
      </p:pic>
      <p:sp>
        <p:nvSpPr>
          <p:cNvPr id="9" name="Right Arrow 8"/>
          <p:cNvSpPr/>
          <p:nvPr/>
        </p:nvSpPr>
        <p:spPr>
          <a:xfrm>
            <a:off x="2066544" y="4649750"/>
            <a:ext cx="631514" cy="32668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225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bash (showing a graph with </a:t>
            </a:r>
            <a:r>
              <a:rPr lang="en-US" dirty="0" err="1">
                <a:latin typeface="Courier New" panose="02070309020205020404" pitchFamily="49" charset="0"/>
                <a:cs typeface="Courier New" panose="02070309020205020404" pitchFamily="49" charset="0"/>
              </a:rPr>
              <a:t>gitk</a:t>
            </a:r>
            <a:r>
              <a:rPr lang="en-US" dirty="0"/>
              <a:t>)</a:t>
            </a:r>
          </a:p>
        </p:txBody>
      </p:sp>
      <p:sp>
        <p:nvSpPr>
          <p:cNvPr id="4" name="Content Placeholder 3">
            <a:extLst>
              <a:ext uri="{FF2B5EF4-FFF2-40B4-BE49-F238E27FC236}">
                <a16:creationId xmlns="" xmlns:a16="http://schemas.microsoft.com/office/drawing/2014/main" id="{6F0C65A2-BA16-4B96-A469-D74E70AB8FAE}"/>
              </a:ext>
            </a:extLst>
          </p:cNvPr>
          <p:cNvSpPr>
            <a:spLocks noGrp="1"/>
          </p:cNvSpPr>
          <p:nvPr>
            <p:ph idx="1"/>
          </p:nvPr>
        </p:nvSpPr>
        <p:spPr/>
        <p:txBody>
          <a:bodyPr/>
          <a:lstStyle/>
          <a:p>
            <a:endParaRPr lang="en-US"/>
          </a:p>
        </p:txBody>
      </p:sp>
      <p:pic>
        <p:nvPicPr>
          <p:cNvPr id="6" name="Picture 5">
            <a:extLst>
              <a:ext uri="{FF2B5EF4-FFF2-40B4-BE49-F238E27FC236}">
                <a16:creationId xmlns="" xmlns:a16="http://schemas.microsoft.com/office/drawing/2014/main" id="{2DDC1A95-32AE-4713-93C7-557B9504C631}"/>
              </a:ext>
            </a:extLst>
          </p:cNvPr>
          <p:cNvPicPr>
            <a:picLocks noChangeAspect="1"/>
          </p:cNvPicPr>
          <p:nvPr/>
        </p:nvPicPr>
        <p:blipFill>
          <a:blip r:embed="rId2"/>
          <a:stretch>
            <a:fillRect/>
          </a:stretch>
        </p:blipFill>
        <p:spPr>
          <a:xfrm>
            <a:off x="2589212" y="1379499"/>
            <a:ext cx="9381253" cy="5285824"/>
          </a:xfrm>
          <a:prstGeom prst="rect">
            <a:avLst/>
          </a:prstGeom>
        </p:spPr>
      </p:pic>
      <p:sp>
        <p:nvSpPr>
          <p:cNvPr id="7" name="TextBox 6">
            <a:extLst>
              <a:ext uri="{FF2B5EF4-FFF2-40B4-BE49-F238E27FC236}">
                <a16:creationId xmlns="" xmlns:a16="http://schemas.microsoft.com/office/drawing/2014/main" id="{B6BE1BB4-813A-41BE-8535-76272402E936}"/>
              </a:ext>
            </a:extLst>
          </p:cNvPr>
          <p:cNvSpPr txBox="1"/>
          <p:nvPr/>
        </p:nvSpPr>
        <p:spPr>
          <a:xfrm>
            <a:off x="6178981" y="5642003"/>
            <a:ext cx="1213845" cy="430887"/>
          </a:xfrm>
          <a:prstGeom prst="rect">
            <a:avLst/>
          </a:prstGeom>
          <a:noFill/>
          <a:ln>
            <a:solidFill>
              <a:schemeClr val="tx1"/>
            </a:solidFill>
          </a:ln>
        </p:spPr>
        <p:txBody>
          <a:bodyPr wrap="square" rtlCol="0">
            <a:spAutoFit/>
          </a:bodyPr>
          <a:lstStyle/>
          <a:p>
            <a:r>
              <a:rPr lang="en-US" sz="1050" dirty="0">
                <a:solidFill>
                  <a:srgbClr val="FF0000"/>
                </a:solidFill>
              </a:rPr>
              <a:t>Red : deleted</a:t>
            </a:r>
          </a:p>
          <a:p>
            <a:r>
              <a:rPr lang="en-US" sz="1050" dirty="0">
                <a:solidFill>
                  <a:srgbClr val="00B050"/>
                </a:solidFill>
              </a:rPr>
              <a:t>Green : added</a:t>
            </a:r>
          </a:p>
        </p:txBody>
      </p:sp>
    </p:spTree>
    <p:extLst>
      <p:ext uri="{BB962C8B-B14F-4D97-AF65-F5344CB8AC3E}">
        <p14:creationId xmlns:p14="http://schemas.microsoft.com/office/powerpoint/2010/main" val="16543612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sz="4400" dirty="0" err="1"/>
              <a:t>Git</a:t>
            </a:r>
            <a:r>
              <a:rPr lang="en-US" sz="4400" dirty="0"/>
              <a:t> (SSH connections)</a:t>
            </a:r>
          </a:p>
        </p:txBody>
      </p:sp>
      <p:sp>
        <p:nvSpPr>
          <p:cNvPr id="3" name="Subtitle 2">
            <a:extLst>
              <a:ext uri="{FF2B5EF4-FFF2-40B4-BE49-F238E27FC236}">
                <a16:creationId xmlns=""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0150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SSH connection</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normAutofit/>
          </a:bodyPr>
          <a:lstStyle/>
          <a:p>
            <a:r>
              <a:rPr lang="fr-BE" sz="1400" dirty="0"/>
              <a:t>As </a:t>
            </a:r>
            <a:r>
              <a:rPr lang="fr-BE" sz="1400" dirty="0" err="1"/>
              <a:t>we</a:t>
            </a:r>
            <a:r>
              <a:rPr lang="fr-BE" sz="1400" dirty="0"/>
              <a:t> are </a:t>
            </a:r>
            <a:r>
              <a:rPr lang="fr-BE" sz="1400" dirty="0" err="1"/>
              <a:t>using</a:t>
            </a:r>
            <a:r>
              <a:rPr lang="fr-BE" sz="1400" dirty="0"/>
              <a:t> a self-</a:t>
            </a:r>
            <a:r>
              <a:rPr lang="fr-BE" sz="1400" dirty="0" err="1"/>
              <a:t>signed</a:t>
            </a:r>
            <a:r>
              <a:rPr lang="fr-BE" sz="1400" dirty="0"/>
              <a:t> </a:t>
            </a:r>
            <a:r>
              <a:rPr lang="fr-BE" sz="1400" dirty="0" err="1"/>
              <a:t>certificate</a:t>
            </a:r>
            <a:r>
              <a:rPr lang="fr-BE" sz="1400" dirty="0"/>
              <a:t>, the </a:t>
            </a:r>
            <a:r>
              <a:rPr lang="fr-BE" sz="1400" dirty="0" err="1"/>
              <a:t>only</a:t>
            </a:r>
            <a:r>
              <a:rPr lang="fr-BE" sz="1400" dirty="0"/>
              <a:t> option to clone </a:t>
            </a:r>
            <a:r>
              <a:rPr lang="fr-BE" sz="1400" dirty="0" err="1"/>
              <a:t>our</a:t>
            </a:r>
            <a:r>
              <a:rPr lang="fr-BE" sz="1400" dirty="0"/>
              <a:t> </a:t>
            </a:r>
            <a:r>
              <a:rPr lang="fr-BE" sz="1400" dirty="0" err="1"/>
              <a:t>repository</a:t>
            </a:r>
            <a:r>
              <a:rPr lang="fr-BE" sz="1400" dirty="0"/>
              <a:t> </a:t>
            </a:r>
            <a:r>
              <a:rPr lang="fr-BE" sz="1400" dirty="0" err="1"/>
              <a:t>will</a:t>
            </a:r>
            <a:r>
              <a:rPr lang="fr-BE" sz="1400" dirty="0"/>
              <a:t> </a:t>
            </a:r>
            <a:r>
              <a:rPr lang="fr-BE" sz="1400" dirty="0" err="1"/>
              <a:t>be</a:t>
            </a:r>
            <a:r>
              <a:rPr lang="fr-BE" sz="1400" dirty="0"/>
              <a:t> to use </a:t>
            </a:r>
            <a:r>
              <a:rPr lang="fr-BE" sz="1400" b="1" dirty="0"/>
              <a:t>SSH </a:t>
            </a:r>
            <a:r>
              <a:rPr lang="fr-BE" sz="1400" b="1" dirty="0" err="1"/>
              <a:t>connection</a:t>
            </a:r>
            <a:r>
              <a:rPr lang="fr-BE" sz="1400" dirty="0"/>
              <a:t>.</a:t>
            </a:r>
          </a:p>
          <a:p>
            <a:r>
              <a:rPr lang="fr-BE" sz="1400" dirty="0"/>
              <a:t>The </a:t>
            </a:r>
            <a:r>
              <a:rPr lang="fr-BE" sz="1400" dirty="0" err="1"/>
              <a:t>following</a:t>
            </a:r>
            <a:r>
              <a:rPr lang="fr-BE" sz="1400" dirty="0"/>
              <a:t> </a:t>
            </a:r>
            <a:r>
              <a:rPr lang="fr-BE" sz="1400" dirty="0" err="1"/>
              <a:t>steps</a:t>
            </a:r>
            <a:r>
              <a:rPr lang="fr-BE" sz="1400" dirty="0"/>
              <a:t> : </a:t>
            </a:r>
          </a:p>
          <a:p>
            <a:pPr lvl="1">
              <a:buFont typeface="Wingdings" panose="05000000000000000000" pitchFamily="2" charset="2"/>
              <a:buChar char="v"/>
            </a:pPr>
            <a:r>
              <a:rPr lang="fr-BE" sz="1400" dirty="0" err="1">
                <a:latin typeface="Courier New" panose="02070309020205020404" pitchFamily="49" charset="0"/>
                <a:cs typeface="Courier New" panose="02070309020205020404" pitchFamily="49" charset="0"/>
              </a:rPr>
              <a:t>ssh</a:t>
            </a:r>
            <a:r>
              <a:rPr lang="fr-BE" sz="1400" dirty="0">
                <a:latin typeface="Courier New" panose="02070309020205020404" pitchFamily="49" charset="0"/>
                <a:cs typeface="Courier New" panose="02070309020205020404" pitchFamily="49" charset="0"/>
              </a:rPr>
              <a:t> keygen –t </a:t>
            </a:r>
            <a:r>
              <a:rPr lang="fr-BE" sz="1400" dirty="0" err="1">
                <a:latin typeface="Courier New" panose="02070309020205020404" pitchFamily="49" charset="0"/>
                <a:cs typeface="Courier New" panose="02070309020205020404" pitchFamily="49" charset="0"/>
              </a:rPr>
              <a:t>rsa</a:t>
            </a:r>
            <a:r>
              <a:rPr lang="fr-BE" sz="1400" dirty="0">
                <a:latin typeface="Courier New" panose="02070309020205020404" pitchFamily="49" charset="0"/>
                <a:cs typeface="Courier New" panose="02070309020205020404" pitchFamily="49" charset="0"/>
              </a:rPr>
              <a:t> –b 4096 –C </a:t>
            </a:r>
            <a:r>
              <a:rPr lang="en-US" sz="1400" dirty="0">
                <a:solidFill>
                  <a:schemeClr val="tx1"/>
                </a:solidFill>
                <a:latin typeface="Courier New" panose="02070309020205020404" pitchFamily="49" charset="0"/>
                <a:cs typeface="Courier New" panose="02070309020205020404" pitchFamily="49" charset="0"/>
              </a:rPr>
              <a:t>“</a:t>
            </a:r>
            <a:r>
              <a:rPr lang="fr-BE" sz="1400" dirty="0">
                <a:latin typeface="Courier New" panose="02070309020205020404" pitchFamily="49" charset="0"/>
                <a:cs typeface="Courier New" panose="02070309020205020404" pitchFamily="49" charset="0"/>
              </a:rPr>
              <a:t>you@company.com</a:t>
            </a:r>
            <a:r>
              <a:rPr lang="en-US" sz="1400" dirty="0">
                <a:solidFill>
                  <a:schemeClr val="tx1"/>
                </a:solidFill>
                <a:latin typeface="Courier New" panose="02070309020205020404" pitchFamily="49" charset="0"/>
                <a:cs typeface="Courier New" panose="02070309020205020404" pitchFamily="49" charset="0"/>
              </a:rPr>
              <a:t>”</a:t>
            </a:r>
            <a:endParaRPr lang="fr-BE" sz="1400" dirty="0">
              <a:latin typeface="Courier New" panose="02070309020205020404" pitchFamily="49" charset="0"/>
              <a:cs typeface="Courier New" panose="02070309020205020404" pitchFamily="49" charset="0"/>
            </a:endParaRPr>
          </a:p>
          <a:p>
            <a:pPr lvl="2">
              <a:buFont typeface="Wingdings" panose="05000000000000000000" pitchFamily="2" charset="2"/>
              <a:buChar char="Ø"/>
            </a:pPr>
            <a:r>
              <a:rPr lang="fr-BE" dirty="0" err="1">
                <a:cs typeface="Courier New" panose="02070309020205020404" pitchFamily="49" charset="0"/>
              </a:rPr>
              <a:t>Choose</a:t>
            </a:r>
            <a:r>
              <a:rPr lang="fr-BE" dirty="0">
                <a:cs typeface="Courier New" panose="02070309020205020404" pitchFamily="49" charset="0"/>
              </a:rPr>
              <a:t> a </a:t>
            </a:r>
            <a:r>
              <a:rPr lang="fr-BE" dirty="0" err="1">
                <a:cs typeface="Courier New" panose="02070309020205020404" pitchFamily="49" charset="0"/>
              </a:rPr>
              <a:t>personal</a:t>
            </a:r>
            <a:r>
              <a:rPr lang="fr-BE" dirty="0">
                <a:cs typeface="Courier New" panose="02070309020205020404" pitchFamily="49" charset="0"/>
              </a:rPr>
              <a:t> </a:t>
            </a:r>
            <a:r>
              <a:rPr lang="fr-BE" dirty="0" err="1">
                <a:cs typeface="Courier New" panose="02070309020205020404" pitchFamily="49" charset="0"/>
              </a:rPr>
              <a:t>password</a:t>
            </a:r>
            <a:r>
              <a:rPr lang="fr-BE" dirty="0">
                <a:cs typeface="Courier New" panose="02070309020205020404" pitchFamily="49" charset="0"/>
              </a:rPr>
              <a:t> (</a:t>
            </a:r>
            <a:r>
              <a:rPr lang="fr-BE" dirty="0">
                <a:solidFill>
                  <a:srgbClr val="FFC000"/>
                </a:solidFill>
                <a:cs typeface="Courier New" panose="02070309020205020404" pitchFamily="49" charset="0"/>
              </a:rPr>
              <a:t>I </a:t>
            </a:r>
            <a:r>
              <a:rPr lang="fr-BE" dirty="0" err="1">
                <a:solidFill>
                  <a:srgbClr val="FFC000"/>
                </a:solidFill>
                <a:cs typeface="Courier New" panose="02070309020205020404" pitchFamily="49" charset="0"/>
              </a:rPr>
              <a:t>suggest</a:t>
            </a:r>
            <a:r>
              <a:rPr lang="fr-BE" dirty="0">
                <a:solidFill>
                  <a:srgbClr val="FFC000"/>
                </a:solidFill>
                <a:cs typeface="Courier New" panose="02070309020205020404" pitchFamily="49" charset="0"/>
              </a:rPr>
              <a:t> a simple one </a:t>
            </a:r>
            <a:r>
              <a:rPr lang="fr-BE" dirty="0" err="1">
                <a:cs typeface="Courier New" panose="02070309020205020404" pitchFamily="49" charset="0"/>
              </a:rPr>
              <a:t>just</a:t>
            </a:r>
            <a:r>
              <a:rPr lang="fr-BE" dirty="0">
                <a:cs typeface="Courier New" panose="02070309020205020404" pitchFamily="49" charset="0"/>
              </a:rPr>
              <a:t> in case </a:t>
            </a:r>
            <a:r>
              <a:rPr lang="fr-BE" dirty="0" err="1">
                <a:cs typeface="Courier New" panose="02070309020205020404" pitchFamily="49" charset="0"/>
              </a:rPr>
              <a:t>you</a:t>
            </a:r>
            <a:r>
              <a:rPr lang="fr-BE" dirty="0">
                <a:cs typeface="Courier New" panose="02070309020205020404" pitchFamily="49" charset="0"/>
              </a:rPr>
              <a:t> are on hiatus).</a:t>
            </a:r>
          </a:p>
          <a:p>
            <a:pPr lvl="2">
              <a:buFont typeface="Wingdings" panose="05000000000000000000" pitchFamily="2" charset="2"/>
              <a:buChar char="Ø"/>
            </a:pPr>
            <a:r>
              <a:rPr lang="fr-BE" dirty="0">
                <a:cs typeface="Courier New" panose="02070309020205020404" pitchFamily="49" charset="0"/>
              </a:rPr>
              <a:t>Save the key in the default location (</a:t>
            </a:r>
            <a:r>
              <a:rPr lang="fr-BE" dirty="0">
                <a:latin typeface="Courier New" panose="02070309020205020404" pitchFamily="49" charset="0"/>
                <a:cs typeface="Courier New" panose="02070309020205020404" pitchFamily="49" charset="0"/>
              </a:rPr>
              <a:t>C:/</a:t>
            </a:r>
            <a:r>
              <a:rPr lang="fr-BE" dirty="0" err="1">
                <a:latin typeface="Courier New" panose="02070309020205020404" pitchFamily="49" charset="0"/>
                <a:cs typeface="Courier New" panose="02070309020205020404" pitchFamily="49" charset="0"/>
              </a:rPr>
              <a:t>Users</a:t>
            </a:r>
            <a:r>
              <a:rPr lang="fr-BE" dirty="0">
                <a:latin typeface="Courier New" panose="02070309020205020404" pitchFamily="49" charset="0"/>
                <a:cs typeface="Courier New" panose="02070309020205020404" pitchFamily="49" charset="0"/>
              </a:rPr>
              <a:t>/</a:t>
            </a:r>
            <a:r>
              <a:rPr lang="fr-BE" dirty="0" err="1">
                <a:latin typeface="Courier New" panose="02070309020205020404" pitchFamily="49" charset="0"/>
                <a:cs typeface="Courier New" panose="02070309020205020404" pitchFamily="49" charset="0"/>
              </a:rPr>
              <a:t>UserNama</a:t>
            </a:r>
            <a:r>
              <a:rPr lang="fr-BE" dirty="0">
                <a:latin typeface="Courier New" panose="02070309020205020404" pitchFamily="49" charset="0"/>
                <a:cs typeface="Courier New" panose="02070309020205020404" pitchFamily="49" charset="0"/>
              </a:rPr>
              <a:t>/.</a:t>
            </a:r>
            <a:r>
              <a:rPr lang="fr-BE" dirty="0" err="1">
                <a:latin typeface="Courier New" panose="02070309020205020404" pitchFamily="49" charset="0"/>
                <a:cs typeface="Courier New" panose="02070309020205020404" pitchFamily="49" charset="0"/>
              </a:rPr>
              <a:t>ssh</a:t>
            </a:r>
            <a:r>
              <a:rPr lang="fr-BE" dirty="0">
                <a:latin typeface="Courier New" panose="02070309020205020404" pitchFamily="49" charset="0"/>
                <a:cs typeface="Courier New" panose="02070309020205020404" pitchFamily="49" charset="0"/>
              </a:rPr>
              <a:t>/</a:t>
            </a:r>
            <a:r>
              <a:rPr lang="fr-BE" dirty="0" err="1">
                <a:latin typeface="Courier New" panose="02070309020205020404" pitchFamily="49" charset="0"/>
                <a:cs typeface="Courier New" panose="02070309020205020404" pitchFamily="49" charset="0"/>
              </a:rPr>
              <a:t>id_rsa</a:t>
            </a:r>
            <a:r>
              <a:rPr lang="fr-BE" dirty="0">
                <a:cs typeface="Courier New" panose="02070309020205020404" pitchFamily="49" charset="0"/>
              </a:rPr>
              <a:t>)</a:t>
            </a:r>
            <a:r>
              <a:rPr lang="fr-BE" dirty="0">
                <a:latin typeface="Courier New" panose="02070309020205020404" pitchFamily="49" charset="0"/>
                <a:cs typeface="Courier New" panose="02070309020205020404" pitchFamily="49" charset="0"/>
              </a:rPr>
              <a:t>  </a:t>
            </a:r>
          </a:p>
          <a:p>
            <a:pPr lvl="2">
              <a:buFont typeface="Wingdings" panose="05000000000000000000" pitchFamily="2" charset="2"/>
              <a:buChar char="Ø"/>
            </a:pPr>
            <a:endParaRPr lang="fr-BE" sz="1200"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 xmlns:a16="http://schemas.microsoft.com/office/drawing/2014/main" id="{1BC79712-DBA2-485C-BAC7-18BA49604E88}"/>
              </a:ext>
            </a:extLst>
          </p:cNvPr>
          <p:cNvPicPr>
            <a:picLocks noChangeAspect="1"/>
          </p:cNvPicPr>
          <p:nvPr/>
        </p:nvPicPr>
        <p:blipFill>
          <a:blip r:embed="rId2"/>
          <a:stretch>
            <a:fillRect/>
          </a:stretch>
        </p:blipFill>
        <p:spPr>
          <a:xfrm>
            <a:off x="3058709" y="4276725"/>
            <a:ext cx="8445903" cy="2362165"/>
          </a:xfrm>
          <a:prstGeom prst="rect">
            <a:avLst/>
          </a:prstGeom>
        </p:spPr>
      </p:pic>
    </p:spTree>
    <p:extLst>
      <p:ext uri="{BB962C8B-B14F-4D97-AF65-F5344CB8AC3E}">
        <p14:creationId xmlns:p14="http://schemas.microsoft.com/office/powerpoint/2010/main" val="3843435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SSH connection</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normAutofit/>
          </a:bodyPr>
          <a:lstStyle/>
          <a:p>
            <a:r>
              <a:rPr lang="fr-BE" sz="1400" dirty="0">
                <a:latin typeface="+mj-lt"/>
              </a:rPr>
              <a:t>Copy the content of </a:t>
            </a:r>
            <a:r>
              <a:rPr lang="fr-BE" sz="1400" dirty="0">
                <a:latin typeface="+mj-lt"/>
                <a:cs typeface="Courier New" panose="02070309020205020404" pitchFamily="49" charset="0"/>
              </a:rPr>
              <a:t>public key </a:t>
            </a:r>
            <a:r>
              <a:rPr lang="fr-BE" sz="1400" dirty="0">
                <a:cs typeface="Courier New" panose="02070309020205020404" pitchFamily="49" charset="0"/>
              </a:rPr>
              <a:t>(</a:t>
            </a:r>
            <a:r>
              <a:rPr lang="fr-BE" sz="1400" dirty="0">
                <a:latin typeface="Courier New" panose="02070309020205020404" pitchFamily="49" charset="0"/>
                <a:cs typeface="Courier New" panose="02070309020205020404" pitchFamily="49" charset="0"/>
              </a:rPr>
              <a:t>C:/</a:t>
            </a:r>
            <a:r>
              <a:rPr lang="fr-BE" sz="1400" dirty="0" err="1">
                <a:latin typeface="Courier New" panose="02070309020205020404" pitchFamily="49" charset="0"/>
                <a:cs typeface="Courier New" panose="02070309020205020404" pitchFamily="49" charset="0"/>
              </a:rPr>
              <a:t>Users</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UserNama</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ssh</a:t>
            </a:r>
            <a:r>
              <a:rPr lang="fr-BE" sz="1400" dirty="0">
                <a:latin typeface="Courier New" panose="02070309020205020404" pitchFamily="49" charset="0"/>
                <a:cs typeface="Courier New" panose="02070309020205020404" pitchFamily="49" charset="0"/>
              </a:rPr>
              <a:t>/id_rsa.pub</a:t>
            </a:r>
            <a:r>
              <a:rPr lang="fr-BE" sz="1400" dirty="0">
                <a:cs typeface="Courier New" panose="02070309020205020404" pitchFamily="49" charset="0"/>
              </a:rPr>
              <a:t>)</a:t>
            </a:r>
            <a:r>
              <a:rPr lang="fr-BE" sz="1400" dirty="0">
                <a:latin typeface="Courier New" panose="02070309020205020404" pitchFamily="49" charset="0"/>
                <a:cs typeface="Courier New" panose="02070309020205020404" pitchFamily="49" charset="0"/>
              </a:rPr>
              <a:t>  </a:t>
            </a:r>
            <a:endParaRPr lang="fr-BE" sz="1400" dirty="0">
              <a:latin typeface="+mj-lt"/>
            </a:endParaRPr>
          </a:p>
          <a:p>
            <a:r>
              <a:rPr lang="fr-BE" sz="1400" dirty="0"/>
              <a:t>Paste </a:t>
            </a:r>
            <a:r>
              <a:rPr lang="fr-BE" sz="1400" dirty="0" err="1"/>
              <a:t>it</a:t>
            </a:r>
            <a:r>
              <a:rPr lang="fr-BE" sz="1400" dirty="0"/>
              <a:t> on </a:t>
            </a:r>
            <a:r>
              <a:rPr lang="fr-BE" sz="1400" dirty="0" err="1"/>
              <a:t>Gitlab</a:t>
            </a:r>
            <a:r>
              <a:rPr lang="fr-BE" sz="1400" dirty="0"/>
              <a:t> </a:t>
            </a:r>
            <a:r>
              <a:rPr lang="fr-BE" dirty="0">
                <a:latin typeface="Courier New" panose="02070309020205020404" pitchFamily="49" charset="0"/>
                <a:cs typeface="Courier New" panose="02070309020205020404" pitchFamily="49" charset="0"/>
              </a:rPr>
              <a:t>  </a:t>
            </a:r>
          </a:p>
          <a:p>
            <a:pPr lvl="2">
              <a:buFont typeface="Wingdings" panose="05000000000000000000" pitchFamily="2" charset="2"/>
              <a:buChar char="Ø"/>
            </a:pPr>
            <a:endParaRPr lang="fr-BE" sz="1200" dirty="0">
              <a:latin typeface="Courier New" panose="02070309020205020404" pitchFamily="49" charset="0"/>
              <a:cs typeface="Courier New" panose="02070309020205020404" pitchFamily="49" charset="0"/>
            </a:endParaRPr>
          </a:p>
        </p:txBody>
      </p:sp>
      <p:pic>
        <p:nvPicPr>
          <p:cNvPr id="6" name="Picture 5" descr="A screenshot of a cell phone&#10;&#10;Description automatically generated">
            <a:extLst>
              <a:ext uri="{FF2B5EF4-FFF2-40B4-BE49-F238E27FC236}">
                <a16:creationId xmlns="" xmlns:a16="http://schemas.microsoft.com/office/drawing/2014/main" id="{52962E30-4280-44C4-B7E7-F082856EE03C}"/>
              </a:ext>
            </a:extLst>
          </p:cNvPr>
          <p:cNvPicPr>
            <a:picLocks noChangeAspect="1"/>
          </p:cNvPicPr>
          <p:nvPr/>
        </p:nvPicPr>
        <p:blipFill>
          <a:blip r:embed="rId2"/>
          <a:stretch>
            <a:fillRect/>
          </a:stretch>
        </p:blipFill>
        <p:spPr>
          <a:xfrm>
            <a:off x="3718718" y="2924175"/>
            <a:ext cx="6656388" cy="3744218"/>
          </a:xfrm>
          <a:prstGeom prst="rect">
            <a:avLst/>
          </a:prstGeom>
        </p:spPr>
      </p:pic>
      <p:sp>
        <p:nvSpPr>
          <p:cNvPr id="5" name="TextBox 4">
            <a:extLst>
              <a:ext uri="{FF2B5EF4-FFF2-40B4-BE49-F238E27FC236}">
                <a16:creationId xmlns="" xmlns:a16="http://schemas.microsoft.com/office/drawing/2014/main" id="{CDE87F95-FA25-49AA-83FD-29E8CF4F58C8}"/>
              </a:ext>
            </a:extLst>
          </p:cNvPr>
          <p:cNvSpPr txBox="1"/>
          <p:nvPr/>
        </p:nvSpPr>
        <p:spPr>
          <a:xfrm>
            <a:off x="4714085" y="5048084"/>
            <a:ext cx="1758433" cy="415498"/>
          </a:xfrm>
          <a:prstGeom prst="rect">
            <a:avLst/>
          </a:prstGeom>
          <a:noFill/>
          <a:ln w="28575">
            <a:solidFill>
              <a:schemeClr val="accent1"/>
            </a:solidFill>
          </a:ln>
        </p:spPr>
        <p:txBody>
          <a:bodyPr wrap="square" rtlCol="0">
            <a:spAutoFit/>
          </a:bodyPr>
          <a:lstStyle/>
          <a:p>
            <a:r>
              <a:rPr lang="en-US" sz="1050" dirty="0">
                <a:cs typeface="Courier New" panose="02070309020205020404" pitchFamily="49" charset="0"/>
              </a:rPr>
              <a:t>Copy-Paste public key content there</a:t>
            </a:r>
            <a:endParaRPr lang="en-US" sz="1050" dirty="0">
              <a:latin typeface="Courier New" panose="02070309020205020404" pitchFamily="49" charset="0"/>
              <a:cs typeface="Courier New" panose="02070309020205020404" pitchFamily="49" charset="0"/>
            </a:endParaRPr>
          </a:p>
        </p:txBody>
      </p:sp>
      <p:cxnSp>
        <p:nvCxnSpPr>
          <p:cNvPr id="7" name="Straight Arrow Connector 6"/>
          <p:cNvCxnSpPr/>
          <p:nvPr/>
        </p:nvCxnSpPr>
        <p:spPr>
          <a:xfrm flipV="1">
            <a:off x="6404610" y="4600444"/>
            <a:ext cx="464820" cy="430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56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SSH connection (auto-launch </a:t>
            </a:r>
            <a:r>
              <a:rPr lang="en-US" dirty="0" err="1"/>
              <a:t>ssh</a:t>
            </a:r>
            <a:r>
              <a:rPr lang="en-US" dirty="0"/>
              <a:t>-agent)</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normAutofit/>
          </a:bodyPr>
          <a:lstStyle/>
          <a:p>
            <a:r>
              <a:rPr lang="fr-BE" sz="1400" dirty="0" err="1"/>
              <a:t>Create</a:t>
            </a:r>
            <a:r>
              <a:rPr lang="fr-BE" sz="1400" dirty="0"/>
              <a:t> a </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bashrc</a:t>
            </a:r>
            <a:r>
              <a:rPr lang="fr-BE" sz="1400" dirty="0"/>
              <a:t> file </a:t>
            </a:r>
            <a:r>
              <a:rPr lang="fr-BE" sz="1400" dirty="0" err="1"/>
              <a:t>inside</a:t>
            </a:r>
            <a:r>
              <a:rPr lang="fr-BE" sz="1400" dirty="0"/>
              <a:t> C:/Users/UserName : </a:t>
            </a:r>
            <a:r>
              <a:rPr lang="fr-BE" sz="1400" dirty="0">
                <a:latin typeface="Courier New" panose="02070309020205020404" pitchFamily="49" charset="0"/>
                <a:cs typeface="Courier New" panose="02070309020205020404" pitchFamily="49" charset="0"/>
              </a:rPr>
              <a:t>nano .</a:t>
            </a:r>
            <a:r>
              <a:rPr lang="fr-BE" sz="1400" dirty="0" err="1">
                <a:latin typeface="Courier New" panose="02070309020205020404" pitchFamily="49" charset="0"/>
                <a:cs typeface="Courier New" panose="02070309020205020404" pitchFamily="49" charset="0"/>
              </a:rPr>
              <a:t>bashrc</a:t>
            </a:r>
            <a:endParaRPr lang="fr-BE" sz="1400" dirty="0">
              <a:latin typeface="Courier New" panose="02070309020205020404" pitchFamily="49" charset="0"/>
              <a:cs typeface="Courier New" panose="02070309020205020404" pitchFamily="49" charset="0"/>
            </a:endParaRPr>
          </a:p>
          <a:p>
            <a:endParaRPr lang="fr-BE" sz="1400" dirty="0"/>
          </a:p>
          <a:p>
            <a:endParaRPr lang="fr-BE" sz="1400" dirty="0"/>
          </a:p>
          <a:p>
            <a:endParaRPr lang="fr-BE" sz="1400" dirty="0"/>
          </a:p>
          <a:p>
            <a:endParaRPr lang="fr-BE" sz="1400" dirty="0"/>
          </a:p>
          <a:p>
            <a:endParaRPr lang="fr-BE" sz="1400" dirty="0"/>
          </a:p>
          <a:p>
            <a:endParaRPr lang="fr-BE" sz="1400" dirty="0"/>
          </a:p>
          <a:p>
            <a:endParaRPr lang="fr-BE" sz="1400" dirty="0"/>
          </a:p>
          <a:p>
            <a:endParaRPr lang="fr-BE" sz="1400" dirty="0">
              <a:cs typeface="Courier New" panose="02070309020205020404" pitchFamily="49" charset="0"/>
            </a:endParaRPr>
          </a:p>
          <a:p>
            <a:endParaRPr lang="fr-BE" sz="1400" dirty="0"/>
          </a:p>
        </p:txBody>
      </p:sp>
      <p:pic>
        <p:nvPicPr>
          <p:cNvPr id="5" name="Picture 4">
            <a:extLst>
              <a:ext uri="{FF2B5EF4-FFF2-40B4-BE49-F238E27FC236}">
                <a16:creationId xmlns="" xmlns:a16="http://schemas.microsoft.com/office/drawing/2014/main" id="{902CE04F-DE78-4CC1-AD82-3AB4668ABF6F}"/>
              </a:ext>
            </a:extLst>
          </p:cNvPr>
          <p:cNvPicPr>
            <a:picLocks noChangeAspect="1"/>
          </p:cNvPicPr>
          <p:nvPr/>
        </p:nvPicPr>
        <p:blipFill>
          <a:blip r:embed="rId2"/>
          <a:stretch>
            <a:fillRect/>
          </a:stretch>
        </p:blipFill>
        <p:spPr>
          <a:xfrm>
            <a:off x="4686830" y="2531744"/>
            <a:ext cx="4720163" cy="3961235"/>
          </a:xfrm>
          <a:prstGeom prst="rect">
            <a:avLst/>
          </a:prstGeom>
        </p:spPr>
      </p:pic>
    </p:spTree>
    <p:extLst>
      <p:ext uri="{BB962C8B-B14F-4D97-AF65-F5344CB8AC3E}">
        <p14:creationId xmlns:p14="http://schemas.microsoft.com/office/powerpoint/2010/main" val="20970549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SSH connection (auto-launch </a:t>
            </a:r>
            <a:r>
              <a:rPr lang="en-US" dirty="0" err="1"/>
              <a:t>ssh</a:t>
            </a:r>
            <a:r>
              <a:rPr lang="en-US" dirty="0"/>
              <a:t>-agent)</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normAutofit/>
          </a:bodyPr>
          <a:lstStyle/>
          <a:p>
            <a:r>
              <a:rPr lang="fr-BE" sz="1400" dirty="0"/>
              <a:t>Copy-paste the script </a:t>
            </a:r>
            <a:r>
              <a:rPr lang="fr-BE" sz="1400" dirty="0" err="1"/>
              <a:t>from</a:t>
            </a:r>
            <a:r>
              <a:rPr lang="fr-BE" sz="1400" dirty="0"/>
              <a:t> </a:t>
            </a:r>
            <a:r>
              <a:rPr lang="fr-BE" sz="1400" dirty="0" err="1">
                <a:hlinkClick r:id="rId2"/>
              </a:rPr>
              <a:t>Github</a:t>
            </a:r>
            <a:r>
              <a:rPr lang="fr-BE" sz="1400" dirty="0"/>
              <a:t> .</a:t>
            </a:r>
            <a:endParaRPr lang="fr-BE" sz="1400" dirty="0">
              <a:latin typeface="Courier New" panose="02070309020205020404" pitchFamily="49" charset="0"/>
              <a:cs typeface="Courier New" panose="02070309020205020404" pitchFamily="49" charset="0"/>
            </a:endParaRPr>
          </a:p>
          <a:p>
            <a:pPr marL="0" indent="0">
              <a:buNone/>
            </a:pPr>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p>
        </p:txBody>
      </p:sp>
      <p:pic>
        <p:nvPicPr>
          <p:cNvPr id="6" name="Picture 5" descr="A screenshot of a computer screen&#10;&#10;Description automatically generated">
            <a:extLst>
              <a:ext uri="{FF2B5EF4-FFF2-40B4-BE49-F238E27FC236}">
                <a16:creationId xmlns="" xmlns:a16="http://schemas.microsoft.com/office/drawing/2014/main" id="{D2A153C0-D680-4F2A-BD09-6FCB73987595}"/>
              </a:ext>
            </a:extLst>
          </p:cNvPr>
          <p:cNvPicPr>
            <a:picLocks noChangeAspect="1"/>
          </p:cNvPicPr>
          <p:nvPr/>
        </p:nvPicPr>
        <p:blipFill>
          <a:blip r:embed="rId3"/>
          <a:stretch>
            <a:fillRect/>
          </a:stretch>
        </p:blipFill>
        <p:spPr>
          <a:xfrm>
            <a:off x="3509962" y="2621755"/>
            <a:ext cx="7073900" cy="3979069"/>
          </a:xfrm>
          <a:prstGeom prst="rect">
            <a:avLst/>
          </a:prstGeom>
        </p:spPr>
      </p:pic>
    </p:spTree>
    <p:extLst>
      <p:ext uri="{BB962C8B-B14F-4D97-AF65-F5344CB8AC3E}">
        <p14:creationId xmlns:p14="http://schemas.microsoft.com/office/powerpoint/2010/main" val="15480239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SSH connection (auto-launch </a:t>
            </a:r>
            <a:r>
              <a:rPr lang="en-US" dirty="0" err="1"/>
              <a:t>ssh</a:t>
            </a:r>
            <a:r>
              <a:rPr lang="en-US" dirty="0"/>
              <a:t>-agent)</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89212" y="2133600"/>
            <a:ext cx="8915400" cy="4100290"/>
          </a:xfrm>
        </p:spPr>
        <p:txBody>
          <a:bodyPr>
            <a:normAutofit/>
          </a:bodyPr>
          <a:lstStyle/>
          <a:p>
            <a:r>
              <a:rPr lang="fr-BE" sz="1400" dirty="0">
                <a:cs typeface="Courier New" panose="02070309020205020404" pitchFamily="49" charset="0"/>
              </a:rPr>
              <a:t>Re open </a:t>
            </a:r>
            <a:r>
              <a:rPr lang="fr-BE" sz="1400" dirty="0">
                <a:latin typeface="Courier New" panose="02070309020205020404" pitchFamily="49" charset="0"/>
                <a:cs typeface="Courier New" panose="02070309020205020404" pitchFamily="49" charset="0"/>
              </a:rPr>
              <a:t>Git Bash</a:t>
            </a:r>
            <a:r>
              <a:rPr lang="fr-BE" sz="1400" dirty="0">
                <a:cs typeface="Courier New" panose="02070309020205020404" pitchFamily="49" charset="0"/>
              </a:rPr>
              <a:t> and Git </a:t>
            </a:r>
            <a:r>
              <a:rPr lang="fr-BE" sz="1400" dirty="0" err="1">
                <a:cs typeface="Courier New" panose="02070309020205020404" pitchFamily="49" charset="0"/>
              </a:rPr>
              <a:t>will</a:t>
            </a:r>
            <a:r>
              <a:rPr lang="fr-BE" sz="1400" dirty="0">
                <a:cs typeface="Courier New" panose="02070309020205020404" pitchFamily="49" charset="0"/>
              </a:rPr>
              <a:t> </a:t>
            </a:r>
            <a:r>
              <a:rPr lang="fr-BE" sz="1400" dirty="0" err="1">
                <a:cs typeface="Courier New" panose="02070309020205020404" pitchFamily="49" charset="0"/>
              </a:rPr>
              <a:t>create</a:t>
            </a:r>
            <a:r>
              <a:rPr lang="fr-BE" sz="1400" dirty="0">
                <a:cs typeface="Courier New" panose="02070309020205020404" pitchFamily="49" charset="0"/>
              </a:rPr>
              <a:t> a </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bash_profile</a:t>
            </a:r>
            <a:r>
              <a:rPr lang="fr-BE" sz="1400" dirty="0">
                <a:cs typeface="Courier New" panose="02070309020205020404" pitchFamily="49" charset="0"/>
              </a:rPr>
              <a:t> file.</a:t>
            </a:r>
          </a:p>
          <a:p>
            <a:r>
              <a:rPr lang="fr-BE" sz="1400" dirty="0" err="1">
                <a:cs typeface="Courier New" panose="02070309020205020404" pitchFamily="49" charset="0"/>
              </a:rPr>
              <a:t>Now</a:t>
            </a:r>
            <a:r>
              <a:rPr lang="fr-BE" sz="1400" dirty="0">
                <a:cs typeface="Courier New" panose="02070309020205020404" pitchFamily="49" charset="0"/>
              </a:rPr>
              <a:t>, </a:t>
            </a:r>
            <a:r>
              <a:rPr lang="fr-BE" sz="1400" dirty="0" err="1">
                <a:cs typeface="Courier New" panose="02070309020205020404" pitchFamily="49" charset="0"/>
              </a:rPr>
              <a:t>until</a:t>
            </a:r>
            <a:r>
              <a:rPr lang="fr-BE" sz="1400" dirty="0">
                <a:cs typeface="Courier New" panose="02070309020205020404" pitchFamily="49" charset="0"/>
              </a:rPr>
              <a:t> </a:t>
            </a:r>
            <a:r>
              <a:rPr lang="fr-BE" sz="1400" dirty="0" err="1">
                <a:cs typeface="Courier New" panose="02070309020205020404" pitchFamily="49" charset="0"/>
              </a:rPr>
              <a:t>you</a:t>
            </a:r>
            <a:r>
              <a:rPr lang="fr-BE" sz="1400" dirty="0">
                <a:cs typeface="Courier New" panose="02070309020205020404" pitchFamily="49" charset="0"/>
              </a:rPr>
              <a:t> log out </a:t>
            </a:r>
            <a:r>
              <a:rPr lang="fr-BE" sz="1400" dirty="0" err="1">
                <a:cs typeface="Courier New" panose="02070309020205020404" pitchFamily="49" charset="0"/>
              </a:rPr>
              <a:t>your</a:t>
            </a:r>
            <a:r>
              <a:rPr lang="fr-BE" sz="1400" dirty="0">
                <a:cs typeface="Courier New" panose="02070309020205020404" pitchFamily="49" charset="0"/>
              </a:rPr>
              <a:t> session, Git Bash </a:t>
            </a:r>
            <a:r>
              <a:rPr lang="fr-BE" sz="1400" dirty="0" err="1">
                <a:cs typeface="Courier New" panose="02070309020205020404" pitchFamily="49" charset="0"/>
              </a:rPr>
              <a:t>will</a:t>
            </a:r>
            <a:r>
              <a:rPr lang="fr-BE" sz="1400" dirty="0">
                <a:cs typeface="Courier New" panose="02070309020205020404" pitchFamily="49" charset="0"/>
              </a:rPr>
              <a:t> </a:t>
            </a:r>
            <a:r>
              <a:rPr lang="fr-BE" sz="1400" dirty="0" err="1">
                <a:cs typeface="Courier New" panose="02070309020205020404" pitchFamily="49" charset="0"/>
              </a:rPr>
              <a:t>ask</a:t>
            </a:r>
            <a:r>
              <a:rPr lang="fr-BE" sz="1400" dirty="0">
                <a:cs typeface="Courier New" panose="02070309020205020404" pitchFamily="49" charset="0"/>
              </a:rPr>
              <a:t> </a:t>
            </a:r>
            <a:r>
              <a:rPr lang="fr-BE" sz="1400" dirty="0" err="1">
                <a:cs typeface="Courier New" panose="02070309020205020404" pitchFamily="49" charset="0"/>
              </a:rPr>
              <a:t>you</a:t>
            </a:r>
            <a:r>
              <a:rPr lang="fr-BE" sz="1400" dirty="0">
                <a:cs typeface="Courier New" panose="02070309020205020404" pitchFamily="49" charset="0"/>
              </a:rPr>
              <a:t> </a:t>
            </a:r>
            <a:r>
              <a:rPr lang="fr-BE" sz="1400" dirty="0" err="1">
                <a:cs typeface="Courier New" panose="02070309020205020404" pitchFamily="49" charset="0"/>
              </a:rPr>
              <a:t>only</a:t>
            </a:r>
            <a:r>
              <a:rPr lang="fr-BE" sz="1400" dirty="0">
                <a:cs typeface="Courier New" panose="02070309020205020404" pitchFamily="49" charset="0"/>
              </a:rPr>
              <a:t> once </a:t>
            </a:r>
            <a:r>
              <a:rPr lang="fr-BE" sz="1400" dirty="0" err="1">
                <a:cs typeface="Courier New" panose="02070309020205020404" pitchFamily="49" charset="0"/>
              </a:rPr>
              <a:t>your</a:t>
            </a:r>
            <a:r>
              <a:rPr lang="fr-BE" sz="1400" dirty="0">
                <a:cs typeface="Courier New" panose="02070309020205020404" pitchFamily="49" charset="0"/>
              </a:rPr>
              <a:t> </a:t>
            </a:r>
            <a:r>
              <a:rPr lang="fr-BE" sz="1400" dirty="0" err="1">
                <a:cs typeface="Courier New" panose="02070309020205020404" pitchFamily="49" charset="0"/>
              </a:rPr>
              <a:t>password</a:t>
            </a:r>
            <a:r>
              <a:rPr lang="fr-BE" sz="1400" dirty="0">
                <a:cs typeface="Courier New" panose="02070309020205020404" pitchFamily="49" charset="0"/>
              </a:rPr>
              <a:t>.</a:t>
            </a:r>
          </a:p>
          <a:p>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cs typeface="Courier New" panose="02070309020205020404" pitchFamily="49" charset="0"/>
            </a:endParaRPr>
          </a:p>
          <a:p>
            <a:r>
              <a:rPr lang="fr-BE" sz="1400" dirty="0">
                <a:cs typeface="Courier New" panose="02070309020205020404" pitchFamily="49" charset="0"/>
              </a:rPr>
              <a:t>If </a:t>
            </a:r>
            <a:r>
              <a:rPr lang="fr-BE" sz="1400" dirty="0" err="1">
                <a:cs typeface="Courier New" panose="02070309020205020404" pitchFamily="49" charset="0"/>
              </a:rPr>
              <a:t>you</a:t>
            </a:r>
            <a:r>
              <a:rPr lang="fr-BE" sz="1400" dirty="0">
                <a:cs typeface="Courier New" panose="02070309020205020404" pitchFamily="49" charset="0"/>
              </a:rPr>
              <a:t> </a:t>
            </a:r>
            <a:r>
              <a:rPr lang="fr-BE" sz="1400" dirty="0" err="1">
                <a:cs typeface="Courier New" panose="02070309020205020404" pitchFamily="49" charset="0"/>
              </a:rPr>
              <a:t>encounter</a:t>
            </a:r>
            <a:r>
              <a:rPr lang="fr-BE" sz="1400" dirty="0">
                <a:cs typeface="Courier New" panose="02070309020205020404" pitchFamily="49" charset="0"/>
              </a:rPr>
              <a:t> </a:t>
            </a:r>
            <a:r>
              <a:rPr lang="fr-BE" sz="1400" dirty="0" err="1">
                <a:cs typeface="Courier New" panose="02070309020205020404" pitchFamily="49" charset="0"/>
              </a:rPr>
              <a:t>some</a:t>
            </a:r>
            <a:r>
              <a:rPr lang="fr-BE" sz="1400" dirty="0">
                <a:cs typeface="Courier New" panose="02070309020205020404" pitchFamily="49" charset="0"/>
              </a:rPr>
              <a:t> issues for </a:t>
            </a:r>
            <a:r>
              <a:rPr lang="fr-BE" sz="1400" dirty="0" err="1">
                <a:cs typeface="Courier New" panose="02070309020205020404" pitchFamily="49" charset="0"/>
              </a:rPr>
              <a:t>launching</a:t>
            </a:r>
            <a:r>
              <a:rPr lang="fr-BE" sz="1400" dirty="0">
                <a:cs typeface="Courier New" panose="02070309020205020404" pitchFamily="49" charset="0"/>
              </a:rPr>
              <a:t> the </a:t>
            </a:r>
            <a:r>
              <a:rPr lang="fr-BE" sz="1400" dirty="0" err="1">
                <a:cs typeface="Courier New" panose="02070309020205020404" pitchFamily="49" charset="0"/>
              </a:rPr>
              <a:t>ssh</a:t>
            </a:r>
            <a:r>
              <a:rPr lang="fr-BE" sz="1400" dirty="0">
                <a:cs typeface="Courier New" panose="02070309020205020404" pitchFamily="49" charset="0"/>
              </a:rPr>
              <a:t>-agent, use the </a:t>
            </a:r>
            <a:r>
              <a:rPr lang="fr-BE" sz="1400" dirty="0" err="1">
                <a:cs typeface="Courier New" panose="02070309020205020404" pitchFamily="49" charset="0"/>
              </a:rPr>
              <a:t>following</a:t>
            </a:r>
            <a:r>
              <a:rPr lang="fr-BE" sz="1400" dirty="0">
                <a:cs typeface="Courier New" panose="02070309020205020404" pitchFamily="49" charset="0"/>
              </a:rPr>
              <a:t> </a:t>
            </a:r>
            <a:r>
              <a:rPr lang="fr-BE" sz="1400" dirty="0" err="1">
                <a:cs typeface="Courier New" panose="02070309020205020404" pitchFamily="49" charset="0"/>
              </a:rPr>
              <a:t>commands</a:t>
            </a:r>
            <a:r>
              <a:rPr lang="fr-BE" sz="1400" dirty="0">
                <a:cs typeface="Courier New" panose="02070309020205020404" pitchFamily="49" charset="0"/>
              </a:rPr>
              <a:t>:</a:t>
            </a:r>
          </a:p>
          <a:p>
            <a:pPr lvl="1">
              <a:buFont typeface="Wingdings" panose="05000000000000000000" pitchFamily="2" charset="2"/>
              <a:buChar char="v"/>
            </a:pPr>
            <a:r>
              <a:rPr lang="fr-BE" sz="1400" dirty="0" err="1">
                <a:latin typeface="Courier New" panose="02070309020205020404" pitchFamily="49" charset="0"/>
                <a:cs typeface="Courier New" panose="02070309020205020404" pitchFamily="49" charset="0"/>
              </a:rPr>
              <a:t>eval</a:t>
            </a:r>
            <a:r>
              <a:rPr lang="fr-BE" sz="1400" dirty="0">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ssh</a:t>
            </a:r>
            <a:r>
              <a:rPr lang="fr-BE" sz="1400" dirty="0">
                <a:latin typeface="Courier New" panose="02070309020205020404" pitchFamily="49" charset="0"/>
                <a:cs typeface="Courier New" panose="02070309020205020404" pitchFamily="49" charset="0"/>
              </a:rPr>
              <a:t>-agent -s)</a:t>
            </a:r>
            <a:r>
              <a:rPr lang="en-US" sz="1400" dirty="0">
                <a:solidFill>
                  <a:schemeClr val="tx1"/>
                </a:solidFill>
                <a:latin typeface="Courier New" panose="02070309020205020404" pitchFamily="49" charset="0"/>
                <a:cs typeface="Courier New" panose="02070309020205020404" pitchFamily="49" charset="0"/>
              </a:rPr>
              <a:t>”</a:t>
            </a:r>
            <a:endParaRPr lang="fr-BE" sz="14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r>
              <a:rPr lang="fr-BE" sz="1400" dirty="0" err="1">
                <a:latin typeface="Courier New" panose="02070309020205020404" pitchFamily="49" charset="0"/>
                <a:cs typeface="Courier New" panose="02070309020205020404" pitchFamily="49" charset="0"/>
              </a:rPr>
              <a:t>ssh-add</a:t>
            </a:r>
            <a:r>
              <a:rPr lang="fr-BE" sz="1400" dirty="0">
                <a:latin typeface="Courier New" panose="02070309020205020404" pitchFamily="49" charset="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ssh</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id_rsa</a:t>
            </a:r>
            <a:endParaRPr lang="fr-BE" sz="1400" dirty="0">
              <a:latin typeface="Courier New" panose="02070309020205020404" pitchFamily="49" charset="0"/>
              <a:cs typeface="Courier New" panose="02070309020205020404" pitchFamily="49" charset="0"/>
            </a:endParaRPr>
          </a:p>
          <a:p>
            <a:pPr marL="0" indent="0">
              <a:buNone/>
            </a:pPr>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p>
        </p:txBody>
      </p:sp>
      <p:pic>
        <p:nvPicPr>
          <p:cNvPr id="3" name="Picture 2">
            <a:extLst>
              <a:ext uri="{FF2B5EF4-FFF2-40B4-BE49-F238E27FC236}">
                <a16:creationId xmlns="" xmlns:a16="http://schemas.microsoft.com/office/drawing/2014/main" id="{D1C99ADF-7121-4D62-8BD3-7A90F8876DA3}"/>
              </a:ext>
            </a:extLst>
          </p:cNvPr>
          <p:cNvPicPr>
            <a:picLocks noChangeAspect="1"/>
          </p:cNvPicPr>
          <p:nvPr/>
        </p:nvPicPr>
        <p:blipFill>
          <a:blip r:embed="rId2"/>
          <a:stretch>
            <a:fillRect/>
          </a:stretch>
        </p:blipFill>
        <p:spPr>
          <a:xfrm>
            <a:off x="4172944" y="3158969"/>
            <a:ext cx="5747936" cy="1726884"/>
          </a:xfrm>
          <a:prstGeom prst="rect">
            <a:avLst/>
          </a:prstGeom>
        </p:spPr>
      </p:pic>
    </p:spTree>
    <p:extLst>
      <p:ext uri="{BB962C8B-B14F-4D97-AF65-F5344CB8AC3E}">
        <p14:creationId xmlns:p14="http://schemas.microsoft.com/office/powerpoint/2010/main" val="22380417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sz="4400" dirty="0"/>
              <a:t>Git (Best practices)</a:t>
            </a:r>
          </a:p>
        </p:txBody>
      </p:sp>
      <p:sp>
        <p:nvSpPr>
          <p:cNvPr id="3" name="Subtitle 2">
            <a:extLst>
              <a:ext uri="{FF2B5EF4-FFF2-40B4-BE49-F238E27FC236}">
                <a16:creationId xmlns=""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693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fork</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normAutofit/>
          </a:bodyPr>
          <a:lstStyle/>
          <a:p>
            <a:r>
              <a:rPr lang="en-US" sz="1400" dirty="0"/>
              <a:t>A fork is a clone of a remote repository from server side. Forking a repository allows us to </a:t>
            </a:r>
            <a:r>
              <a:rPr lang="en-US" sz="1400" b="1" dirty="0"/>
              <a:t>freely experiment with changes</a:t>
            </a:r>
            <a:r>
              <a:rPr lang="en-US" sz="1400" dirty="0"/>
              <a:t> without affecting the original project).</a:t>
            </a:r>
          </a:p>
          <a:p>
            <a:endParaRPr lang="en-US" sz="1400" dirty="0"/>
          </a:p>
        </p:txBody>
      </p:sp>
      <p:pic>
        <p:nvPicPr>
          <p:cNvPr id="5" name="Picture 4" descr="A close up of a map&#10;&#10;Description automatically generated">
            <a:extLst>
              <a:ext uri="{FF2B5EF4-FFF2-40B4-BE49-F238E27FC236}">
                <a16:creationId xmlns="" xmlns:a16="http://schemas.microsoft.com/office/drawing/2014/main" id="{C3B02B3C-8573-4782-9CF4-95DAF1482FF2}"/>
              </a:ext>
            </a:extLst>
          </p:cNvPr>
          <p:cNvPicPr>
            <a:picLocks noChangeAspect="1"/>
          </p:cNvPicPr>
          <p:nvPr/>
        </p:nvPicPr>
        <p:blipFill>
          <a:blip r:embed="rId2"/>
          <a:stretch>
            <a:fillRect/>
          </a:stretch>
        </p:blipFill>
        <p:spPr>
          <a:xfrm>
            <a:off x="4358982" y="2904152"/>
            <a:ext cx="5375859" cy="3480355"/>
          </a:xfrm>
          <a:prstGeom prst="rect">
            <a:avLst/>
          </a:prstGeom>
        </p:spPr>
      </p:pic>
    </p:spTree>
    <p:extLst>
      <p:ext uri="{BB962C8B-B14F-4D97-AF65-F5344CB8AC3E}">
        <p14:creationId xmlns:p14="http://schemas.microsoft.com/office/powerpoint/2010/main" val="22009644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global configs</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89212" y="2133600"/>
            <a:ext cx="8915400" cy="4100290"/>
          </a:xfrm>
        </p:spPr>
        <p:txBody>
          <a:bodyPr>
            <a:normAutofit/>
          </a:bodyPr>
          <a:lstStyle/>
          <a:p>
            <a:r>
              <a:rPr lang="en-US" sz="1500" dirty="0"/>
              <a:t>Set global settings User.name &amp; </a:t>
            </a:r>
            <a:r>
              <a:rPr lang="en-US" sz="1500" dirty="0" err="1"/>
              <a:t>User.email</a:t>
            </a:r>
            <a:r>
              <a:rPr lang="en-US" sz="1500" dirty="0"/>
              <a:t> (It will display the Author name and email on each new commit) :</a:t>
            </a:r>
          </a:p>
          <a:p>
            <a:pPr marL="0" indent="0">
              <a:buNone/>
            </a:pPr>
            <a:r>
              <a:rPr lang="fr-BE" sz="1400" dirty="0">
                <a:latin typeface="Courier New" panose="02070309020205020404" pitchFamily="49" charset="0"/>
                <a:cs typeface="Courier New" panose="02070309020205020404" pitchFamily="49" charset="0"/>
              </a:rPr>
              <a:t>git config --global user.name </a:t>
            </a:r>
            <a:r>
              <a:rPr lang="en-US" sz="1400" dirty="0">
                <a:solidFill>
                  <a:schemeClr val="tx1"/>
                </a:solidFill>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Your_Name</a:t>
            </a:r>
            <a:r>
              <a:rPr lang="en-US" sz="1400" dirty="0">
                <a:solidFill>
                  <a:schemeClr val="tx1"/>
                </a:solidFill>
                <a:latin typeface="Courier New" panose="02070309020205020404" pitchFamily="49" charset="0"/>
                <a:cs typeface="Courier New" panose="02070309020205020404" pitchFamily="49" charset="0"/>
              </a:rPr>
              <a:t>”</a:t>
            </a:r>
            <a:endParaRPr lang="fr-BE" sz="1400" dirty="0">
              <a:latin typeface="Courier New" panose="02070309020205020404" pitchFamily="49" charset="0"/>
              <a:cs typeface="Courier New" panose="02070309020205020404" pitchFamily="49" charset="0"/>
            </a:endParaRPr>
          </a:p>
          <a:p>
            <a:pPr marL="0" indent="0">
              <a:buNone/>
            </a:pPr>
            <a:r>
              <a:rPr lang="fr-BE" sz="1400" dirty="0">
                <a:latin typeface="Courier New" panose="02070309020205020404" pitchFamily="49" charset="0"/>
                <a:cs typeface="Courier New" panose="02070309020205020404" pitchFamily="49" charset="0"/>
              </a:rPr>
              <a:t>git config --global </a:t>
            </a:r>
            <a:r>
              <a:rPr lang="fr-BE" sz="1400" dirty="0" err="1">
                <a:latin typeface="Courier New" panose="02070309020205020404" pitchFamily="49" charset="0"/>
                <a:cs typeface="Courier New" panose="02070309020205020404" pitchFamily="49" charset="0"/>
              </a:rPr>
              <a:t>user.email</a:t>
            </a:r>
            <a:r>
              <a:rPr lang="fr-BE" sz="1400" dirty="0">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a:t>
            </a:r>
            <a:r>
              <a:rPr lang="fr-BE" sz="1400" dirty="0">
                <a:latin typeface="Courier New" panose="02070309020205020404" pitchFamily="49" charset="0"/>
                <a:cs typeface="Courier New" panose="02070309020205020404" pitchFamily="49" charset="0"/>
              </a:rPr>
              <a:t>you@company.com</a:t>
            </a:r>
            <a:r>
              <a:rPr lang="en-US" sz="1400" dirty="0">
                <a:solidFill>
                  <a:schemeClr val="tx1"/>
                </a:solidFill>
                <a:latin typeface="Courier New" panose="02070309020205020404" pitchFamily="49" charset="0"/>
                <a:cs typeface="Courier New" panose="02070309020205020404" pitchFamily="49" charset="0"/>
              </a:rPr>
              <a:t>”</a:t>
            </a:r>
            <a:r>
              <a:rPr lang="fr-BE" sz="1400" dirty="0">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r>
              <a:rPr lang="en-US" sz="1500" dirty="0"/>
              <a:t>Set merge &amp; pull options :</a:t>
            </a:r>
          </a:p>
          <a:p>
            <a:pPr marL="0" indent="0">
              <a:buNone/>
            </a:pPr>
            <a:r>
              <a:rPr lang="en-US" sz="1400" dirty="0">
                <a:latin typeface="Courier New" panose="02070309020205020404" pitchFamily="49" charset="0"/>
                <a:cs typeface="Courier New" panose="02070309020205020404" pitchFamily="49" charset="0"/>
              </a:rPr>
              <a:t>git config --global </a:t>
            </a:r>
            <a:r>
              <a:rPr lang="en-US" sz="1400" dirty="0" err="1">
                <a:latin typeface="Courier New" panose="02070309020205020404" pitchFamily="49" charset="0"/>
                <a:cs typeface="Courier New" panose="02070309020205020404" pitchFamily="49" charset="0"/>
              </a:rPr>
              <a:t>merge.ff</a:t>
            </a:r>
            <a:r>
              <a:rPr lang="en-US" sz="1400" dirty="0">
                <a:latin typeface="Courier New" panose="02070309020205020404" pitchFamily="49" charset="0"/>
                <a:cs typeface="Courier New" panose="02070309020205020404" pitchFamily="49" charset="0"/>
              </a:rPr>
              <a:t> false</a:t>
            </a:r>
            <a:r>
              <a:rPr lang="en-US" sz="1400" dirty="0">
                <a:latin typeface="+mj-lt"/>
                <a:cs typeface="Courier New" panose="02070309020205020404" pitchFamily="49" charset="0"/>
              </a:rPr>
              <a:t> (</a:t>
            </a:r>
            <a:r>
              <a:rPr lang="en-US" sz="1400" dirty="0"/>
              <a:t>to avoid typing </a:t>
            </a:r>
            <a:r>
              <a:rPr lang="en-US" sz="1400" dirty="0">
                <a:latin typeface="Courier New" panose="02070309020205020404" pitchFamily="49" charset="0"/>
                <a:cs typeface="Courier New" panose="02070309020205020404" pitchFamily="49" charset="0"/>
              </a:rPr>
              <a:t>–no-ff</a:t>
            </a:r>
            <a:r>
              <a:rPr lang="en-US" sz="1400" dirty="0"/>
              <a:t> at each </a:t>
            </a:r>
            <a:r>
              <a:rPr lang="en-US" sz="1400" dirty="0">
                <a:latin typeface="Courier New" panose="02070309020205020404" pitchFamily="49" charset="0"/>
                <a:cs typeface="Courier New" panose="02070309020205020404" pitchFamily="49" charset="0"/>
              </a:rPr>
              <a:t>merge</a:t>
            </a:r>
            <a:r>
              <a:rPr lang="en-US" sz="1400" dirty="0"/>
              <a:t> command)</a:t>
            </a: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git config --global </a:t>
            </a:r>
            <a:r>
              <a:rPr lang="en-US" sz="1400" dirty="0" err="1">
                <a:latin typeface="Courier New" panose="02070309020205020404" pitchFamily="49" charset="0"/>
                <a:cs typeface="Courier New" panose="02070309020205020404" pitchFamily="49" charset="0"/>
              </a:rPr>
              <a:t>pull.ff</a:t>
            </a:r>
            <a:r>
              <a:rPr lang="en-US" sz="1400" dirty="0">
                <a:latin typeface="Courier New" panose="02070309020205020404" pitchFamily="49" charset="0"/>
                <a:cs typeface="Courier New" panose="02070309020205020404" pitchFamily="49" charset="0"/>
              </a:rPr>
              <a:t> only</a:t>
            </a:r>
            <a:r>
              <a:rPr lang="en-US" sz="1400" dirty="0">
                <a:cs typeface="Courier New" panose="02070309020205020404" pitchFamily="49" charset="0"/>
              </a:rPr>
              <a:t> (</a:t>
            </a:r>
            <a:r>
              <a:rPr lang="en-US" sz="1400" dirty="0"/>
              <a:t>to avoid creating a merge commit)</a:t>
            </a:r>
            <a:endParaRPr lang="en-US" sz="1400" dirty="0">
              <a:latin typeface="Courier New" panose="02070309020205020404" pitchFamily="49" charset="0"/>
              <a:cs typeface="Courier New" panose="02070309020205020404" pitchFamily="49" charset="0"/>
            </a:endParaRPr>
          </a:p>
          <a:p>
            <a:pPr marL="0" indent="0">
              <a:buNone/>
            </a:pPr>
            <a:endParaRPr lang="en-US" sz="1400" dirty="0"/>
          </a:p>
          <a:p>
            <a:pPr marL="0" indent="0">
              <a:buNone/>
            </a:pPr>
            <a:endParaRPr lang="en-US" sz="14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 xmlns:a16="http://schemas.microsoft.com/office/drawing/2014/main" id="{2368D254-87CB-4085-93B7-D7590FF657B7}"/>
              </a:ext>
            </a:extLst>
          </p:cNvPr>
          <p:cNvPicPr>
            <a:picLocks noChangeAspect="1"/>
          </p:cNvPicPr>
          <p:nvPr/>
        </p:nvPicPr>
        <p:blipFill>
          <a:blip r:embed="rId2"/>
          <a:stretch>
            <a:fillRect/>
          </a:stretch>
        </p:blipFill>
        <p:spPr>
          <a:xfrm>
            <a:off x="4915557" y="3568327"/>
            <a:ext cx="4262709" cy="1276390"/>
          </a:xfrm>
          <a:prstGeom prst="rect">
            <a:avLst/>
          </a:prstGeom>
        </p:spPr>
      </p:pic>
    </p:spTree>
    <p:extLst>
      <p:ext uri="{BB962C8B-B14F-4D97-AF65-F5344CB8AC3E}">
        <p14:creationId xmlns:p14="http://schemas.microsoft.com/office/powerpoint/2010/main" val="38866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configs (</a:t>
            </a:r>
            <a:r>
              <a:rPr lang="en-US" dirty="0">
                <a:latin typeface="Courier New" panose="02070309020205020404" pitchFamily="49" charset="0"/>
                <a:cs typeface="Courier New" panose="02070309020205020404" pitchFamily="49" charset="0"/>
              </a:rPr>
              <a:t>--no-edit</a:t>
            </a:r>
            <a:r>
              <a:rPr lang="en-US" dirty="0"/>
              <a:t> options)</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normAutofit/>
          </a:bodyPr>
          <a:lstStyle/>
          <a:p>
            <a:r>
              <a:rPr lang="en-US" sz="1400" dirty="0">
                <a:cs typeface="Courier New" panose="02070309020205020404" pitchFamily="49" charset="0"/>
              </a:rPr>
              <a:t>To avoid typing </a:t>
            </a:r>
            <a:r>
              <a:rPr lang="en-US" sz="1400" dirty="0">
                <a:latin typeface="Courier New" panose="02070309020205020404" pitchFamily="49" charset="0"/>
                <a:cs typeface="Courier New" panose="02070309020205020404" pitchFamily="49" charset="0"/>
              </a:rPr>
              <a:t>–no-edit</a:t>
            </a:r>
            <a:r>
              <a:rPr lang="en-US" sz="1400" dirty="0">
                <a:cs typeface="Courier New" panose="02070309020205020404" pitchFamily="49" charset="0"/>
              </a:rPr>
              <a:t> at each </a:t>
            </a:r>
            <a:r>
              <a:rPr lang="en-US" sz="1400" dirty="0">
                <a:latin typeface="Courier New" panose="02070309020205020404" pitchFamily="49" charset="0"/>
                <a:cs typeface="Courier New" panose="02070309020205020404" pitchFamily="49" charset="0"/>
              </a:rPr>
              <a:t>merge</a:t>
            </a:r>
            <a:r>
              <a:rPr lang="en-US" sz="1400" dirty="0">
                <a:cs typeface="Courier New" panose="02070309020205020404" pitchFamily="49" charset="0"/>
              </a:rPr>
              <a:t> command :</a:t>
            </a:r>
          </a:p>
          <a:p>
            <a:pPr lvl="1">
              <a:buFont typeface="Wingdings" panose="05000000000000000000" pitchFamily="2" charset="2"/>
              <a:buChar char="v"/>
            </a:pPr>
            <a:r>
              <a:rPr lang="en-US" sz="1400" dirty="0">
                <a:latin typeface="Courier New" panose="02070309020205020404" pitchFamily="49" charset="0"/>
                <a:cs typeface="Courier New" panose="02070309020205020404" pitchFamily="49" charset="0"/>
              </a:rPr>
              <a:t>nano $HOME/.</a:t>
            </a:r>
            <a:r>
              <a:rPr lang="en-US" sz="1400" dirty="0" err="1">
                <a:latin typeface="Courier New" panose="02070309020205020404" pitchFamily="49" charset="0"/>
                <a:cs typeface="Courier New" panose="02070309020205020404" pitchFamily="49" charset="0"/>
              </a:rPr>
              <a:t>bash_profile</a:t>
            </a:r>
            <a:r>
              <a:rPr lang="en-US" sz="1400" dirty="0">
                <a:cs typeface="Courier New" panose="02070309020205020404" pitchFamily="49" charset="0"/>
              </a:rPr>
              <a:t> (</a:t>
            </a:r>
            <a:r>
              <a:rPr lang="en-US" sz="1400" dirty="0">
                <a:latin typeface="Courier New" panose="02070309020205020404" pitchFamily="49" charset="0"/>
                <a:cs typeface="Courier New" panose="02070309020205020404" pitchFamily="49" charset="0"/>
              </a:rPr>
              <a:t>$HOME</a:t>
            </a:r>
            <a:r>
              <a:rPr lang="en-US" sz="1400" dirty="0">
                <a:cs typeface="Courier New" panose="02070309020205020404" pitchFamily="49" charset="0"/>
              </a:rPr>
              <a:t> normally is mapped to C:\Users\Username).</a:t>
            </a:r>
          </a:p>
          <a:p>
            <a:pPr lvl="1">
              <a:buFont typeface="Wingdings" panose="05000000000000000000" pitchFamily="2" charset="2"/>
              <a:buChar char="v"/>
            </a:pPr>
            <a:r>
              <a:rPr lang="en-US" sz="1400" dirty="0">
                <a:latin typeface="+mj-lt"/>
                <a:cs typeface="Courier New" panose="02070309020205020404" pitchFamily="49" charset="0"/>
              </a:rPr>
              <a:t>Type </a:t>
            </a:r>
            <a:r>
              <a:rPr lang="en-US" sz="1400" dirty="0">
                <a:latin typeface="Courier New" panose="02070309020205020404" pitchFamily="49" charset="0"/>
                <a:cs typeface="Courier New" panose="02070309020205020404" pitchFamily="49" charset="0"/>
              </a:rPr>
              <a:t>export GIT_MERGE_AUTOEDIT=no</a:t>
            </a:r>
            <a:r>
              <a:rPr lang="en-US" sz="1400" dirty="0">
                <a:latin typeface="+mj-lt"/>
                <a:cs typeface="Courier New" panose="02070309020205020404" pitchFamily="49" charset="0"/>
              </a:rPr>
              <a:t> </a:t>
            </a:r>
          </a:p>
          <a:p>
            <a:pPr lvl="1">
              <a:buFont typeface="Wingdings" panose="05000000000000000000" pitchFamily="2" charset="2"/>
              <a:buChar char="v"/>
            </a:pPr>
            <a:r>
              <a:rPr lang="en-US" sz="1400" dirty="0">
                <a:latin typeface="+mj-lt"/>
                <a:cs typeface="Courier New" panose="02070309020205020404" pitchFamily="49" charset="0"/>
              </a:rPr>
              <a:t>Save the file (CTRL + O) and quit (CRTL + X)</a:t>
            </a:r>
          </a:p>
          <a:p>
            <a:pPr lvl="1">
              <a:buFont typeface="Wingdings" panose="05000000000000000000" pitchFamily="2" charset="2"/>
              <a:buChar char="v"/>
            </a:pPr>
            <a:r>
              <a:rPr lang="fr-BE" sz="1400" b="1" dirty="0">
                <a:solidFill>
                  <a:srgbClr val="FFC000"/>
                </a:solidFill>
                <a:latin typeface="+mj-lt"/>
                <a:cs typeface="Courier New" panose="02070309020205020404" pitchFamily="49" charset="0"/>
              </a:rPr>
              <a:t>Close </a:t>
            </a:r>
            <a:r>
              <a:rPr lang="fr-BE" sz="1400" b="1" dirty="0" err="1">
                <a:solidFill>
                  <a:srgbClr val="FFC000"/>
                </a:solidFill>
                <a:latin typeface="+mj-lt"/>
                <a:cs typeface="Courier New" panose="02070309020205020404" pitchFamily="49" charset="0"/>
              </a:rPr>
              <a:t>your</a:t>
            </a:r>
            <a:r>
              <a:rPr lang="fr-BE" sz="1400" b="1" dirty="0">
                <a:solidFill>
                  <a:srgbClr val="FFC000"/>
                </a:solidFill>
                <a:latin typeface="+mj-lt"/>
                <a:cs typeface="Courier New" panose="02070309020205020404" pitchFamily="49" charset="0"/>
              </a:rPr>
              <a:t> Git </a:t>
            </a:r>
            <a:r>
              <a:rPr lang="fr-BE" sz="1400" b="1" dirty="0" err="1">
                <a:solidFill>
                  <a:srgbClr val="FFC000"/>
                </a:solidFill>
                <a:latin typeface="+mj-lt"/>
                <a:cs typeface="Courier New" panose="02070309020205020404" pitchFamily="49" charset="0"/>
              </a:rPr>
              <a:t>Bash</a:t>
            </a:r>
            <a:r>
              <a:rPr lang="fr-BE" sz="1400" b="1" dirty="0">
                <a:solidFill>
                  <a:srgbClr val="FFC000"/>
                </a:solidFill>
                <a:latin typeface="+mj-lt"/>
                <a:cs typeface="Courier New" panose="02070309020205020404" pitchFamily="49" charset="0"/>
              </a:rPr>
              <a:t> to </a:t>
            </a:r>
            <a:r>
              <a:rPr lang="fr-BE" sz="1400" b="1" dirty="0" err="1">
                <a:solidFill>
                  <a:srgbClr val="FFC000"/>
                </a:solidFill>
                <a:latin typeface="+mj-lt"/>
                <a:cs typeface="Courier New" panose="02070309020205020404" pitchFamily="49" charset="0"/>
              </a:rPr>
              <a:t>take</a:t>
            </a:r>
            <a:r>
              <a:rPr lang="fr-BE" sz="1400" b="1" dirty="0">
                <a:solidFill>
                  <a:srgbClr val="FFC000"/>
                </a:solidFill>
                <a:latin typeface="+mj-lt"/>
                <a:cs typeface="Courier New" panose="02070309020205020404" pitchFamily="49" charset="0"/>
              </a:rPr>
              <a:t> </a:t>
            </a:r>
            <a:r>
              <a:rPr lang="fr-BE" sz="1400" b="1" dirty="0" err="1">
                <a:solidFill>
                  <a:srgbClr val="FFC000"/>
                </a:solidFill>
                <a:latin typeface="+mj-lt"/>
                <a:cs typeface="Courier New" panose="02070309020205020404" pitchFamily="49" charset="0"/>
              </a:rPr>
              <a:t>effect</a:t>
            </a:r>
            <a:r>
              <a:rPr lang="fr-BE" sz="1400" b="1" dirty="0">
                <a:solidFill>
                  <a:srgbClr val="FFC000"/>
                </a:solidFill>
                <a:latin typeface="+mj-lt"/>
                <a:cs typeface="Courier New" panose="02070309020205020404" pitchFamily="49" charset="0"/>
              </a:rPr>
              <a:t>.</a:t>
            </a:r>
            <a:endParaRPr lang="en-US" sz="1400" b="1" dirty="0">
              <a:solidFill>
                <a:srgbClr val="FFC000"/>
              </a:solidFill>
              <a:latin typeface="+mj-lt"/>
              <a:cs typeface="Courier New" panose="02070309020205020404" pitchFamily="49" charset="0"/>
            </a:endParaRPr>
          </a:p>
          <a:p>
            <a:pPr marL="457200" lvl="1" indent="0">
              <a:buNone/>
            </a:pPr>
            <a:endParaRPr lang="en-US" sz="1200" dirty="0">
              <a:latin typeface="+mj-lt"/>
              <a:cs typeface="Courier New" panose="02070309020205020404" pitchFamily="49" charset="0"/>
            </a:endParaRPr>
          </a:p>
          <a:p>
            <a:pPr marL="457200" lvl="1" indent="0">
              <a:buNone/>
            </a:pPr>
            <a:endParaRPr lang="en-US" sz="1200" dirty="0">
              <a:latin typeface="+mj-lt"/>
              <a:cs typeface="Courier New" panose="02070309020205020404" pitchFamily="49" charset="0"/>
            </a:endParaRPr>
          </a:p>
          <a:p>
            <a:pPr lvl="1">
              <a:buFont typeface="Wingdings" panose="05000000000000000000" pitchFamily="2" charset="2"/>
              <a:buChar char="v"/>
            </a:pPr>
            <a:endParaRPr lang="en-US" sz="1200" dirty="0">
              <a:latin typeface="+mj-lt"/>
              <a:cs typeface="Courier New" panose="02070309020205020404" pitchFamily="49" charset="0"/>
            </a:endParaRPr>
          </a:p>
          <a:p>
            <a:pPr marL="0" indent="0">
              <a:buNone/>
            </a:pPr>
            <a:endParaRPr lang="en-US" sz="1400" dirty="0"/>
          </a:p>
        </p:txBody>
      </p:sp>
      <p:pic>
        <p:nvPicPr>
          <p:cNvPr id="3" name="Picture 2">
            <a:extLst>
              <a:ext uri="{FF2B5EF4-FFF2-40B4-BE49-F238E27FC236}">
                <a16:creationId xmlns="" xmlns:a16="http://schemas.microsoft.com/office/drawing/2014/main" id="{E80C7409-8095-4EA4-AA91-BDDDA7815235}"/>
              </a:ext>
            </a:extLst>
          </p:cNvPr>
          <p:cNvPicPr>
            <a:picLocks noChangeAspect="1"/>
          </p:cNvPicPr>
          <p:nvPr/>
        </p:nvPicPr>
        <p:blipFill>
          <a:blip r:embed="rId2"/>
          <a:stretch>
            <a:fillRect/>
          </a:stretch>
        </p:blipFill>
        <p:spPr>
          <a:xfrm>
            <a:off x="3870323" y="4901572"/>
            <a:ext cx="6353175" cy="1009650"/>
          </a:xfrm>
          <a:prstGeom prst="rect">
            <a:avLst/>
          </a:prstGeom>
        </p:spPr>
      </p:pic>
      <p:pic>
        <p:nvPicPr>
          <p:cNvPr id="5" name="Picture 4">
            <a:extLst>
              <a:ext uri="{FF2B5EF4-FFF2-40B4-BE49-F238E27FC236}">
                <a16:creationId xmlns="" xmlns:a16="http://schemas.microsoft.com/office/drawing/2014/main" id="{89EF5DDB-2DE0-4C20-9B4C-A878476A326F}"/>
              </a:ext>
            </a:extLst>
          </p:cNvPr>
          <p:cNvPicPr>
            <a:picLocks noChangeAspect="1"/>
          </p:cNvPicPr>
          <p:nvPr/>
        </p:nvPicPr>
        <p:blipFill>
          <a:blip r:embed="rId3"/>
          <a:stretch>
            <a:fillRect/>
          </a:stretch>
        </p:blipFill>
        <p:spPr>
          <a:xfrm>
            <a:off x="4394197" y="4072897"/>
            <a:ext cx="5305425" cy="600075"/>
          </a:xfrm>
          <a:prstGeom prst="rect">
            <a:avLst/>
          </a:prstGeom>
        </p:spPr>
      </p:pic>
    </p:spTree>
    <p:extLst>
      <p:ext uri="{BB962C8B-B14F-4D97-AF65-F5344CB8AC3E}">
        <p14:creationId xmlns:p14="http://schemas.microsoft.com/office/powerpoint/2010/main" val="33072180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repositories </a:t>
            </a:r>
          </a:p>
        </p:txBody>
      </p:sp>
      <p:sp>
        <p:nvSpPr>
          <p:cNvPr id="15" name="Content Placeholder 3">
            <a:extLst>
              <a:ext uri="{FF2B5EF4-FFF2-40B4-BE49-F238E27FC236}">
                <a16:creationId xmlns="" xmlns:a16="http://schemas.microsoft.com/office/drawing/2014/main" id="{BA99D68C-283A-4A7C-83B0-80850B8DB46C}"/>
              </a:ext>
            </a:extLst>
          </p:cNvPr>
          <p:cNvSpPr txBox="1">
            <a:spLocks/>
          </p:cNvSpPr>
          <p:nvPr/>
        </p:nvSpPr>
        <p:spPr>
          <a:xfrm>
            <a:off x="2351194" y="1947697"/>
            <a:ext cx="8915400" cy="42861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1400" u="sng" dirty="0"/>
              <a:t>2 repositories : </a:t>
            </a:r>
          </a:p>
          <a:p>
            <a:pPr lvl="1">
              <a:buFont typeface="Wingdings" panose="05000000000000000000" pitchFamily="2" charset="2"/>
              <a:buChar char="v"/>
            </a:pPr>
            <a:r>
              <a:rPr lang="en-US" sz="1400" b="1" dirty="0"/>
              <a:t>Local</a:t>
            </a:r>
            <a:r>
              <a:rPr lang="en-US" sz="1400" dirty="0"/>
              <a:t> </a:t>
            </a:r>
          </a:p>
          <a:p>
            <a:pPr marL="457200" lvl="1" indent="0">
              <a:buNone/>
            </a:pPr>
            <a:r>
              <a:rPr lang="en-US" sz="1400" dirty="0"/>
              <a:t>The </a:t>
            </a:r>
            <a:r>
              <a:rPr lang="en-US" sz="1400" b="1" dirty="0">
                <a:solidFill>
                  <a:srgbClr val="FFC000"/>
                </a:solidFill>
              </a:rPr>
              <a:t>.git folder </a:t>
            </a:r>
            <a:r>
              <a:rPr lang="en-US" sz="1400" dirty="0"/>
              <a:t>located in the Working Directory (your project)</a:t>
            </a:r>
          </a:p>
          <a:p>
            <a:pPr marL="457200" lvl="1" indent="0">
              <a:buNone/>
            </a:pPr>
            <a:endParaRPr lang="en-US" dirty="0"/>
          </a:p>
          <a:p>
            <a:pPr marL="457200" lvl="1" indent="0">
              <a:buNone/>
            </a:pPr>
            <a:endParaRPr lang="en-US" dirty="0"/>
          </a:p>
          <a:p>
            <a:pPr marL="457200" lvl="1" indent="0">
              <a:buNone/>
            </a:pPr>
            <a:endParaRPr lang="en-US" dirty="0"/>
          </a:p>
          <a:p>
            <a:pPr lvl="1">
              <a:buFont typeface="Wingdings" panose="05000000000000000000" pitchFamily="2" charset="2"/>
              <a:buChar char="v"/>
            </a:pPr>
            <a:r>
              <a:rPr lang="en-US" sz="1400" b="1" dirty="0"/>
              <a:t>Remote</a:t>
            </a:r>
            <a:r>
              <a:rPr lang="en-US" sz="1400" dirty="0"/>
              <a:t> </a:t>
            </a:r>
          </a:p>
          <a:p>
            <a:pPr lvl="1">
              <a:buFontTx/>
              <a:buChar char="-"/>
            </a:pPr>
            <a:r>
              <a:rPr lang="en-US" sz="1400" dirty="0"/>
              <a:t>Located on central server (</a:t>
            </a:r>
            <a:r>
              <a:rPr lang="en-US" sz="1400" dirty="0" err="1"/>
              <a:t>Github</a:t>
            </a:r>
            <a:r>
              <a:rPr lang="en-US" sz="1400" dirty="0"/>
              <a:t>, Gitlab, … )</a:t>
            </a:r>
          </a:p>
          <a:p>
            <a:pPr lvl="1">
              <a:buFontTx/>
              <a:buChar char="-"/>
            </a:pPr>
            <a:endParaRPr lang="en-US" dirty="0"/>
          </a:p>
        </p:txBody>
      </p:sp>
      <p:pic>
        <p:nvPicPr>
          <p:cNvPr id="3" name="Picture 2">
            <a:extLst>
              <a:ext uri="{FF2B5EF4-FFF2-40B4-BE49-F238E27FC236}">
                <a16:creationId xmlns="" xmlns:a16="http://schemas.microsoft.com/office/drawing/2014/main" id="{8C9FE560-E831-4AF2-BA49-447A5B8E276B}"/>
              </a:ext>
            </a:extLst>
          </p:cNvPr>
          <p:cNvPicPr>
            <a:picLocks noChangeAspect="1"/>
          </p:cNvPicPr>
          <p:nvPr/>
        </p:nvPicPr>
        <p:blipFill>
          <a:blip r:embed="rId2"/>
          <a:stretch>
            <a:fillRect/>
          </a:stretch>
        </p:blipFill>
        <p:spPr>
          <a:xfrm>
            <a:off x="8370994" y="2054074"/>
            <a:ext cx="2895600" cy="1788066"/>
          </a:xfrm>
          <a:prstGeom prst="rect">
            <a:avLst/>
          </a:prstGeom>
        </p:spPr>
      </p:pic>
      <p:pic>
        <p:nvPicPr>
          <p:cNvPr id="8" name="Picture 7">
            <a:extLst>
              <a:ext uri="{FF2B5EF4-FFF2-40B4-BE49-F238E27FC236}">
                <a16:creationId xmlns="" xmlns:a16="http://schemas.microsoft.com/office/drawing/2014/main" id="{35D4BCEC-C81E-4BE1-B7AF-7CBF76DC3408}"/>
              </a:ext>
            </a:extLst>
          </p:cNvPr>
          <p:cNvPicPr>
            <a:picLocks noChangeAspect="1"/>
          </p:cNvPicPr>
          <p:nvPr/>
        </p:nvPicPr>
        <p:blipFill>
          <a:blip r:embed="rId3"/>
          <a:stretch>
            <a:fillRect/>
          </a:stretch>
        </p:blipFill>
        <p:spPr>
          <a:xfrm>
            <a:off x="7886699" y="4408899"/>
            <a:ext cx="3379895" cy="1931368"/>
          </a:xfrm>
          <a:prstGeom prst="rect">
            <a:avLst/>
          </a:prstGeom>
        </p:spPr>
      </p:pic>
    </p:spTree>
    <p:extLst>
      <p:ext uri="{BB962C8B-B14F-4D97-AF65-F5344CB8AC3E}">
        <p14:creationId xmlns:p14="http://schemas.microsoft.com/office/powerpoint/2010/main" val="25406633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ignore</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p:txBody>
          <a:bodyPr>
            <a:normAutofit/>
          </a:bodyPr>
          <a:lstStyle/>
          <a:p>
            <a:r>
              <a:rPr lang="en-US" sz="1400" dirty="0">
                <a:cs typeface="Courier New" panose="02070309020205020404" pitchFamily="49" charset="0"/>
              </a:rPr>
              <a:t>If your using </a:t>
            </a:r>
            <a:r>
              <a:rPr lang="en-US" sz="1400" b="1" dirty="0">
                <a:cs typeface="Courier New" panose="02070309020205020404" pitchFamily="49" charset="0"/>
              </a:rPr>
              <a:t>Maven</a:t>
            </a:r>
            <a:r>
              <a:rPr lang="en-US" sz="1400" dirty="0">
                <a:cs typeface="Courier New" panose="02070309020205020404" pitchFamily="49" charset="0"/>
              </a:rPr>
              <a:t>, I strongly advise to create a </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gitignore</a:t>
            </a:r>
            <a:r>
              <a:rPr lang="en-US" sz="1400" dirty="0">
                <a:cs typeface="Courier New" panose="02070309020205020404" pitchFamily="49" charset="0"/>
              </a:rPr>
              <a:t> file in the Project root! </a:t>
            </a:r>
          </a:p>
          <a:p>
            <a:r>
              <a:rPr lang="en-US" sz="1400" dirty="0">
                <a:cs typeface="Courier New" panose="02070309020205020404" pitchFamily="49" charset="0"/>
              </a:rPr>
              <a:t>With this file, </a:t>
            </a:r>
            <a:r>
              <a:rPr lang="en-US" sz="1400" b="1" dirty="0">
                <a:cs typeface="Courier New" panose="02070309020205020404" pitchFamily="49" charset="0"/>
              </a:rPr>
              <a:t>Git will not track files created in </a:t>
            </a:r>
            <a:r>
              <a:rPr lang="en-US" sz="1400" b="1" dirty="0">
                <a:solidFill>
                  <a:schemeClr val="accent2">
                    <a:lumMod val="60000"/>
                    <a:lumOff val="40000"/>
                  </a:schemeClr>
                </a:solidFill>
                <a:latin typeface="Courier New" panose="02070309020205020404" pitchFamily="49" charset="0"/>
                <a:cs typeface="Courier New" panose="02070309020205020404" pitchFamily="49" charset="0"/>
              </a:rPr>
              <a:t>target</a:t>
            </a:r>
            <a:r>
              <a:rPr lang="en-US" sz="1400" b="1" dirty="0">
                <a:cs typeface="Courier New" panose="02070309020205020404" pitchFamily="49" charset="0"/>
              </a:rPr>
              <a:t> folder</a:t>
            </a:r>
            <a:r>
              <a:rPr lang="en-US" sz="1400" dirty="0">
                <a:cs typeface="Courier New" panose="02070309020205020404" pitchFamily="49" charset="0"/>
              </a:rPr>
              <a:t> (when building a </a:t>
            </a:r>
            <a:r>
              <a:rPr lang="en-US" sz="1400" dirty="0">
                <a:latin typeface="Courier New" panose="02070309020205020404" pitchFamily="49" charset="0"/>
                <a:cs typeface="Courier New" panose="02070309020205020404" pitchFamily="49" charset="0"/>
              </a:rPr>
              <a:t>.war</a:t>
            </a:r>
            <a:r>
              <a:rPr lang="en-US" sz="1400" dirty="0">
                <a:latin typeface="+mj-lt"/>
                <a:cs typeface="Courier New" panose="02070309020205020404" pitchFamily="49" charset="0"/>
              </a:rPr>
              <a:t> </a:t>
            </a:r>
            <a:r>
              <a:rPr lang="en-US" sz="1400" dirty="0">
                <a:cs typeface="Courier New" panose="02070309020205020404" pitchFamily="49" charset="0"/>
              </a:rPr>
              <a:t>file for example)</a:t>
            </a:r>
            <a:endParaRPr lang="en-US" sz="1400" b="1" dirty="0">
              <a:cs typeface="Courier New" panose="02070309020205020404" pitchFamily="49" charset="0"/>
            </a:endParaRPr>
          </a:p>
          <a:p>
            <a:pPr marL="0" indent="0">
              <a:buNone/>
            </a:pPr>
            <a:r>
              <a:rPr lang="en-US" sz="1400" dirty="0">
                <a:latin typeface="+mj-lt"/>
                <a:cs typeface="Courier New" panose="02070309020205020404" pitchFamily="49" charset="0"/>
              </a:rPr>
              <a:t>	</a:t>
            </a:r>
            <a:r>
              <a:rPr lang="en-US" sz="1400" dirty="0">
                <a:latin typeface="Courier New" panose="02070309020205020404" pitchFamily="49" charset="0"/>
                <a:cs typeface="Courier New" panose="02070309020205020404" pitchFamily="49" charset="0"/>
              </a:rPr>
              <a:t>nano .</a:t>
            </a:r>
            <a:r>
              <a:rPr lang="en-US" sz="1400" dirty="0" err="1">
                <a:latin typeface="Courier New" panose="02070309020205020404" pitchFamily="49" charset="0"/>
                <a:cs typeface="Courier New" panose="02070309020205020404" pitchFamily="49" charset="0"/>
              </a:rPr>
              <a:t>gitignore</a:t>
            </a:r>
            <a:endParaRPr lang="en-US" sz="1400" dirty="0">
              <a:latin typeface="Courier New" panose="02070309020205020404" pitchFamily="49" charset="0"/>
              <a:cs typeface="Courier New" panose="02070309020205020404" pitchFamily="49" charset="0"/>
            </a:endParaRPr>
          </a:p>
          <a:p>
            <a:pPr marL="457200" lvl="1" indent="0">
              <a:buNone/>
            </a:pPr>
            <a:endParaRPr lang="en-US" sz="1200" dirty="0">
              <a:latin typeface="+mj-lt"/>
              <a:cs typeface="Courier New" panose="02070309020205020404" pitchFamily="49" charset="0"/>
            </a:endParaRPr>
          </a:p>
          <a:p>
            <a:pPr lvl="1">
              <a:buFont typeface="Wingdings" panose="05000000000000000000" pitchFamily="2" charset="2"/>
              <a:buChar char="v"/>
            </a:pPr>
            <a:endParaRPr lang="en-US" sz="1200" dirty="0">
              <a:latin typeface="+mj-lt"/>
              <a:cs typeface="Courier New" panose="02070309020205020404" pitchFamily="49" charset="0"/>
            </a:endParaRPr>
          </a:p>
          <a:p>
            <a:pPr marL="0" indent="0">
              <a:buNone/>
            </a:pPr>
            <a:endParaRPr lang="en-US" sz="1400" dirty="0"/>
          </a:p>
        </p:txBody>
      </p:sp>
      <p:pic>
        <p:nvPicPr>
          <p:cNvPr id="3" name="Picture 2"/>
          <p:cNvPicPr>
            <a:picLocks noChangeAspect="1"/>
          </p:cNvPicPr>
          <p:nvPr/>
        </p:nvPicPr>
        <p:blipFill>
          <a:blip r:embed="rId2"/>
          <a:stretch>
            <a:fillRect/>
          </a:stretch>
        </p:blipFill>
        <p:spPr>
          <a:xfrm>
            <a:off x="7829461" y="4229706"/>
            <a:ext cx="3675151" cy="1341470"/>
          </a:xfrm>
          <a:prstGeom prst="rect">
            <a:avLst/>
          </a:prstGeom>
        </p:spPr>
      </p:pic>
      <p:pic>
        <p:nvPicPr>
          <p:cNvPr id="5" name="Picture 4"/>
          <p:cNvPicPr>
            <a:picLocks noChangeAspect="1"/>
          </p:cNvPicPr>
          <p:nvPr/>
        </p:nvPicPr>
        <p:blipFill>
          <a:blip r:embed="rId3"/>
          <a:stretch>
            <a:fillRect/>
          </a:stretch>
        </p:blipFill>
        <p:spPr>
          <a:xfrm>
            <a:off x="2589212" y="3634410"/>
            <a:ext cx="4937808" cy="2532062"/>
          </a:xfrm>
          <a:prstGeom prst="rect">
            <a:avLst/>
          </a:prstGeom>
        </p:spPr>
      </p:pic>
    </p:spTree>
    <p:extLst>
      <p:ext uri="{BB962C8B-B14F-4D97-AF65-F5344CB8AC3E}">
        <p14:creationId xmlns:p14="http://schemas.microsoft.com/office/powerpoint/2010/main" val="33074561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sz="3600" dirty="0" err="1"/>
              <a:t>Git</a:t>
            </a:r>
            <a:r>
              <a:rPr lang="en-US" sz="3600" dirty="0"/>
              <a:t> (Finishing a teammate work)</a:t>
            </a:r>
          </a:p>
        </p:txBody>
      </p:sp>
      <p:sp>
        <p:nvSpPr>
          <p:cNvPr id="3" name="Subtitle 2">
            <a:extLst>
              <a:ext uri="{FF2B5EF4-FFF2-40B4-BE49-F238E27FC236}">
                <a16:creationId xmlns=""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4708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92495" y="2330823"/>
            <a:ext cx="8915400" cy="3428367"/>
          </a:xfrm>
        </p:spPr>
        <p:txBody>
          <a:bodyPr>
            <a:normAutofit/>
          </a:bodyPr>
          <a:lstStyle/>
          <a:p>
            <a:pPr marL="0" indent="0">
              <a:buNone/>
            </a:pPr>
            <a:endParaRPr lang="fr-BE" sz="1400" dirty="0">
              <a:latin typeface="Courier New" panose="02070309020205020404" pitchFamily="49" charset="0"/>
              <a:cs typeface="Courier New" panose="02070309020205020404" pitchFamily="49" charset="0"/>
            </a:endParaRPr>
          </a:p>
          <a:p>
            <a:pPr marL="0" indent="0">
              <a:buNone/>
            </a:pP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472" y="2422135"/>
            <a:ext cx="6666616" cy="4095207"/>
          </a:xfrm>
          <a:prstGeom prst="rect">
            <a:avLst/>
          </a:prstGeom>
        </p:spPr>
      </p:pic>
      <p:sp>
        <p:nvSpPr>
          <p:cNvPr id="7" name="Content Placeholder 3">
            <a:extLst>
              <a:ext uri="{FF2B5EF4-FFF2-40B4-BE49-F238E27FC236}">
                <a16:creationId xmlns="" xmlns:a16="http://schemas.microsoft.com/office/drawing/2014/main" id="{147BFE23-1FE6-4EDE-B05D-0A47083A4E9F}"/>
              </a:ext>
            </a:extLst>
          </p:cNvPr>
          <p:cNvSpPr txBox="1">
            <a:spLocks/>
          </p:cNvSpPr>
          <p:nvPr/>
        </p:nvSpPr>
        <p:spPr>
          <a:xfrm>
            <a:off x="2592495" y="1458251"/>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cs typeface="Courier New" panose="02070309020205020404" pitchFamily="49" charset="0"/>
              </a:rPr>
              <a:t>jde</a:t>
            </a:r>
            <a:r>
              <a:rPr lang="fr-BE" sz="1400" dirty="0">
                <a:cs typeface="Courier New" panose="02070309020205020404" pitchFamily="49" charset="0"/>
              </a:rPr>
              <a:t> et </a:t>
            </a:r>
            <a:r>
              <a:rPr lang="fr-BE" sz="1400" b="1" dirty="0" err="1">
                <a:cs typeface="Courier New" panose="02070309020205020404" pitchFamily="49" charset="0"/>
              </a:rPr>
              <a:t>iwe</a:t>
            </a:r>
            <a:r>
              <a:rPr lang="fr-BE" sz="1400" dirty="0">
                <a:cs typeface="Courier New" panose="02070309020205020404" pitchFamily="49" charset="0"/>
              </a:rPr>
              <a:t> clone the </a:t>
            </a:r>
            <a:r>
              <a:rPr lang="fr-BE" sz="1400" dirty="0" err="1">
                <a:cs typeface="Courier New" panose="02070309020205020404" pitchFamily="49" charset="0"/>
              </a:rPr>
              <a:t>repository</a:t>
            </a:r>
            <a:r>
              <a:rPr lang="fr-BE" sz="1400" dirty="0">
                <a:cs typeface="Courier New" panose="02070309020205020404" pitchFamily="49" charset="0"/>
              </a:rPr>
              <a:t> &amp; do </a:t>
            </a:r>
            <a:r>
              <a:rPr lang="fr-BE" sz="1400" dirty="0" err="1">
                <a:cs typeface="Courier New" panose="02070309020205020404" pitchFamily="49" charset="0"/>
              </a:rPr>
              <a:t>their</a:t>
            </a:r>
            <a:r>
              <a:rPr lang="fr-BE" sz="1400" dirty="0">
                <a:cs typeface="Courier New" panose="02070309020205020404" pitchFamily="49" charset="0"/>
              </a:rPr>
              <a:t> </a:t>
            </a:r>
            <a:r>
              <a:rPr lang="fr-BE" sz="1400" dirty="0" err="1">
                <a:cs typeface="Courier New" panose="02070309020205020404" pitchFamily="49" charset="0"/>
              </a:rPr>
              <a:t>commits</a:t>
            </a:r>
            <a:r>
              <a:rPr lang="fr-BE" sz="1400" dirty="0">
                <a:cs typeface="Courier New" panose="02070309020205020404" pitchFamily="49" charset="0"/>
              </a:rPr>
              <a:t> on </a:t>
            </a:r>
            <a:r>
              <a:rPr lang="fr-BE" sz="1400" dirty="0" err="1">
                <a:cs typeface="Courier New" panose="02070309020205020404" pitchFamily="49" charset="0"/>
              </a:rPr>
              <a:t>their</a:t>
            </a:r>
            <a:r>
              <a:rPr lang="fr-BE" sz="1400" dirty="0">
                <a:cs typeface="Courier New" panose="02070309020205020404" pitchFamily="49" charset="0"/>
              </a:rPr>
              <a:t> respective </a:t>
            </a:r>
            <a:r>
              <a:rPr lang="fr-BE" sz="1400" dirty="0" err="1">
                <a:latin typeface="Courier New" panose="02070309020205020404" pitchFamily="49" charset="0"/>
                <a:cs typeface="Courier New" panose="02070309020205020404" pitchFamily="49" charset="0"/>
              </a:rPr>
              <a:t>feature</a:t>
            </a:r>
            <a:r>
              <a:rPr lang="fr-BE" sz="1400" dirty="0">
                <a:cs typeface="Courier New" panose="02070309020205020404" pitchFamily="49" charset="0"/>
              </a:rPr>
              <a:t> </a:t>
            </a:r>
            <a:r>
              <a:rPr lang="fr-BE" sz="1400" dirty="0" err="1">
                <a:cs typeface="Courier New" panose="02070309020205020404" pitchFamily="49" charset="0"/>
              </a:rPr>
              <a:t>branch</a:t>
            </a:r>
            <a:r>
              <a:rPr lang="fr-BE" sz="1400" dirty="0">
                <a:cs typeface="Courier New" panose="02070309020205020404" pitchFamily="49" charset="0"/>
              </a:rPr>
              <a:t> </a:t>
            </a:r>
            <a:endParaRPr lang="en-US" sz="1200" dirty="0"/>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16" name="Rectangle 15">
            <a:extLst>
              <a:ext uri="{FF2B5EF4-FFF2-40B4-BE49-F238E27FC236}">
                <a16:creationId xmlns="" xmlns:a16="http://schemas.microsoft.com/office/drawing/2014/main" id="{A3C9BA82-EF53-4EA4-BD3B-E3A3D61722FA}"/>
              </a:ext>
            </a:extLst>
          </p:cNvPr>
          <p:cNvSpPr/>
          <p:nvPr/>
        </p:nvSpPr>
        <p:spPr>
          <a:xfrm>
            <a:off x="3721471" y="2281288"/>
            <a:ext cx="6666617" cy="928078"/>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CDE87F95-FA25-49AA-83FD-29E8CF4F58C8}"/>
              </a:ext>
            </a:extLst>
          </p:cNvPr>
          <p:cNvSpPr txBox="1"/>
          <p:nvPr/>
        </p:nvSpPr>
        <p:spPr>
          <a:xfrm>
            <a:off x="9024103" y="1975036"/>
            <a:ext cx="1363985" cy="253916"/>
          </a:xfrm>
          <a:prstGeom prst="rect">
            <a:avLst/>
          </a:prstGeom>
          <a:noFill/>
          <a:ln w="28575">
            <a:noFill/>
          </a:ln>
        </p:spPr>
        <p:txBody>
          <a:bodyPr wrap="square" rtlCol="0">
            <a:spAutoFit/>
          </a:bodyPr>
          <a:lstStyle/>
          <a:p>
            <a:r>
              <a:rPr lang="en-US" sz="1050" dirty="0">
                <a:cs typeface="Courier New" panose="02070309020205020404" pitchFamily="49" charset="0"/>
              </a:rPr>
              <a:t>Remote repository</a:t>
            </a:r>
            <a:endParaRPr lang="en-US" sz="1050" dirty="0">
              <a:latin typeface="Courier New" panose="02070309020205020404" pitchFamily="49" charset="0"/>
              <a:cs typeface="Courier New" panose="02070309020205020404" pitchFamily="49" charset="0"/>
            </a:endParaRPr>
          </a:p>
        </p:txBody>
      </p:sp>
      <p:sp>
        <p:nvSpPr>
          <p:cNvPr id="6" name="Down Arrow 5"/>
          <p:cNvSpPr/>
          <p:nvPr/>
        </p:nvSpPr>
        <p:spPr>
          <a:xfrm>
            <a:off x="5125720" y="3273435"/>
            <a:ext cx="23199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 xmlns:a16="http://schemas.microsoft.com/office/drawing/2014/main" id="{CDE87F95-FA25-49AA-83FD-29E8CF4F58C8}"/>
              </a:ext>
            </a:extLst>
          </p:cNvPr>
          <p:cNvSpPr txBox="1"/>
          <p:nvPr/>
        </p:nvSpPr>
        <p:spPr>
          <a:xfrm>
            <a:off x="9292878" y="3926194"/>
            <a:ext cx="2373342" cy="415498"/>
          </a:xfrm>
          <a:prstGeom prst="rect">
            <a:avLst/>
          </a:prstGeom>
          <a:noFill/>
          <a:ln w="28575">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checkout –b feature-</a:t>
            </a:r>
            <a:r>
              <a:rPr lang="en-US" sz="1000" dirty="0" err="1">
                <a:latin typeface="Courier New" panose="02070309020205020404" pitchFamily="49" charset="0"/>
                <a:cs typeface="Courier New" panose="02070309020205020404" pitchFamily="49" charset="0"/>
              </a:rPr>
              <a:t>jde</a:t>
            </a:r>
            <a:endParaRPr lang="en-US" sz="1000" dirty="0">
              <a:latin typeface="Courier New" panose="02070309020205020404" pitchFamily="49" charset="0"/>
              <a:cs typeface="Courier New" panose="02070309020205020404" pitchFamily="49" charset="0"/>
            </a:endParaRPr>
          </a:p>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commit –m “Description”</a:t>
            </a:r>
          </a:p>
        </p:txBody>
      </p:sp>
      <p:sp>
        <p:nvSpPr>
          <p:cNvPr id="25" name="TextBox 24">
            <a:extLst>
              <a:ext uri="{FF2B5EF4-FFF2-40B4-BE49-F238E27FC236}">
                <a16:creationId xmlns="" xmlns:a16="http://schemas.microsoft.com/office/drawing/2014/main" id="{CDE87F95-FA25-49AA-83FD-29E8CF4F58C8}"/>
              </a:ext>
            </a:extLst>
          </p:cNvPr>
          <p:cNvSpPr txBox="1"/>
          <p:nvPr/>
        </p:nvSpPr>
        <p:spPr>
          <a:xfrm>
            <a:off x="9292878" y="5474018"/>
            <a:ext cx="2373342" cy="415498"/>
          </a:xfrm>
          <a:prstGeom prst="rect">
            <a:avLst/>
          </a:prstGeom>
          <a:noFill/>
          <a:ln w="28575">
            <a:solidFill>
              <a:srgbClr val="FAD780"/>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checkout –b feature-</a:t>
            </a:r>
            <a:r>
              <a:rPr lang="en-US" sz="1000" dirty="0" err="1">
                <a:latin typeface="Courier New" panose="02070309020205020404" pitchFamily="49" charset="0"/>
                <a:cs typeface="Courier New" panose="02070309020205020404" pitchFamily="49" charset="0"/>
              </a:rPr>
              <a:t>iwe</a:t>
            </a:r>
            <a:endParaRPr lang="en-US" sz="1000" dirty="0">
              <a:latin typeface="Courier New" panose="02070309020205020404" pitchFamily="49" charset="0"/>
              <a:cs typeface="Courier New" panose="02070309020205020404" pitchFamily="49" charset="0"/>
            </a:endParaRPr>
          </a:p>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commit –m “Description”</a:t>
            </a:r>
          </a:p>
        </p:txBody>
      </p:sp>
      <p:sp>
        <p:nvSpPr>
          <p:cNvPr id="11" name="TextBox 10"/>
          <p:cNvSpPr txBox="1"/>
          <p:nvPr/>
        </p:nvSpPr>
        <p:spPr>
          <a:xfrm>
            <a:off x="2835490" y="3360049"/>
            <a:ext cx="2200485" cy="246221"/>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clone &lt;</a:t>
            </a:r>
            <a:r>
              <a:rPr lang="en-US" sz="1000" dirty="0" err="1">
                <a:latin typeface="Courier New" panose="02070309020205020404" pitchFamily="49" charset="0"/>
                <a:cs typeface="Courier New" panose="02070309020205020404" pitchFamily="49" charset="0"/>
              </a:rPr>
              <a:t>RemoteRepo_URL</a:t>
            </a:r>
            <a:r>
              <a:rPr lang="en-US" sz="1000" dirty="0">
                <a:latin typeface="Courier New" panose="02070309020205020404" pitchFamily="49" charset="0"/>
                <a:cs typeface="Courier New" panose="02070309020205020404" pitchFamily="49" charset="0"/>
              </a:rPr>
              <a:t>&gt;</a:t>
            </a:r>
            <a:endParaRPr lang="en-US" sz="1000" dirty="0"/>
          </a:p>
        </p:txBody>
      </p:sp>
      <p:sp>
        <p:nvSpPr>
          <p:cNvPr id="26" name="Rectangle 25">
            <a:extLst>
              <a:ext uri="{FF2B5EF4-FFF2-40B4-BE49-F238E27FC236}">
                <a16:creationId xmlns="" xmlns:a16="http://schemas.microsoft.com/office/drawing/2014/main" id="{A3C9BA82-EF53-4EA4-BD3B-E3A3D61722FA}"/>
              </a:ext>
            </a:extLst>
          </p:cNvPr>
          <p:cNvSpPr/>
          <p:nvPr/>
        </p:nvSpPr>
        <p:spPr>
          <a:xfrm>
            <a:off x="4340387" y="3731203"/>
            <a:ext cx="1328894" cy="1075111"/>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A3C9BA82-EF53-4EA4-BD3B-E3A3D61722FA}"/>
              </a:ext>
            </a:extLst>
          </p:cNvPr>
          <p:cNvSpPr/>
          <p:nvPr/>
        </p:nvSpPr>
        <p:spPr>
          <a:xfrm>
            <a:off x="4340387" y="5235872"/>
            <a:ext cx="1328894" cy="1103967"/>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Pentagon 19">
            <a:extLst>
              <a:ext uri="{FF2B5EF4-FFF2-40B4-BE49-F238E27FC236}">
                <a16:creationId xmlns="" xmlns:a16="http://schemas.microsoft.com/office/drawing/2014/main" id="{AB1DE6F1-9C25-4CD4-81C8-2E23880EE284}"/>
              </a:ext>
            </a:extLst>
          </p:cNvPr>
          <p:cNvSpPr/>
          <p:nvPr/>
        </p:nvSpPr>
        <p:spPr>
          <a:xfrm rot="16200000">
            <a:off x="9786029" y="5091241"/>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9" name="Arrow: Pentagon 19">
            <a:extLst>
              <a:ext uri="{FF2B5EF4-FFF2-40B4-BE49-F238E27FC236}">
                <a16:creationId xmlns="" xmlns:a16="http://schemas.microsoft.com/office/drawing/2014/main" id="{AB1DE6F1-9C25-4CD4-81C8-2E23880EE284}"/>
              </a:ext>
            </a:extLst>
          </p:cNvPr>
          <p:cNvSpPr/>
          <p:nvPr/>
        </p:nvSpPr>
        <p:spPr>
          <a:xfrm rot="16200000">
            <a:off x="9835049" y="6640393"/>
            <a:ext cx="240443" cy="98040"/>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2" name="Arrow: Pentagon 19">
            <a:extLst>
              <a:ext uri="{FF2B5EF4-FFF2-40B4-BE49-F238E27FC236}">
                <a16:creationId xmlns="" xmlns:a16="http://schemas.microsoft.com/office/drawing/2014/main" id="{AB1DE6F1-9C25-4CD4-81C8-2E23880EE284}"/>
              </a:ext>
            </a:extLst>
          </p:cNvPr>
          <p:cNvSpPr/>
          <p:nvPr/>
        </p:nvSpPr>
        <p:spPr>
          <a:xfrm rot="5400000">
            <a:off x="4450660" y="2234053"/>
            <a:ext cx="240443" cy="98040"/>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3" name="Arrow: Pentagon 19">
            <a:extLst>
              <a:ext uri="{FF2B5EF4-FFF2-40B4-BE49-F238E27FC236}">
                <a16:creationId xmlns="" xmlns:a16="http://schemas.microsoft.com/office/drawing/2014/main" id="{AB1DE6F1-9C25-4CD4-81C8-2E23880EE284}"/>
              </a:ext>
            </a:extLst>
          </p:cNvPr>
          <p:cNvSpPr/>
          <p:nvPr/>
        </p:nvSpPr>
        <p:spPr>
          <a:xfrm rot="5400000">
            <a:off x="5237488" y="2755926"/>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4" name="Arrow: Pentagon 19">
            <a:extLst>
              <a:ext uri="{FF2B5EF4-FFF2-40B4-BE49-F238E27FC236}">
                <a16:creationId xmlns="" xmlns:a16="http://schemas.microsoft.com/office/drawing/2014/main" id="{AB1DE6F1-9C25-4CD4-81C8-2E23880EE284}"/>
              </a:ext>
            </a:extLst>
          </p:cNvPr>
          <p:cNvSpPr/>
          <p:nvPr/>
        </p:nvSpPr>
        <p:spPr>
          <a:xfrm rot="5400000">
            <a:off x="7894656" y="2230868"/>
            <a:ext cx="240443" cy="98040"/>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5" name="Arrow: Pentagon 19">
            <a:extLst>
              <a:ext uri="{FF2B5EF4-FFF2-40B4-BE49-F238E27FC236}">
                <a16:creationId xmlns="" xmlns:a16="http://schemas.microsoft.com/office/drawing/2014/main" id="{AB1DE6F1-9C25-4CD4-81C8-2E23880EE284}"/>
              </a:ext>
            </a:extLst>
          </p:cNvPr>
          <p:cNvSpPr/>
          <p:nvPr/>
        </p:nvSpPr>
        <p:spPr>
          <a:xfrm rot="5400000">
            <a:off x="8673676" y="2755927"/>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6" name="Arrow: Pentagon 19">
            <a:extLst>
              <a:ext uri="{FF2B5EF4-FFF2-40B4-BE49-F238E27FC236}">
                <a16:creationId xmlns="" xmlns:a16="http://schemas.microsoft.com/office/drawing/2014/main" id="{AB1DE6F1-9C25-4CD4-81C8-2E23880EE284}"/>
              </a:ext>
            </a:extLst>
          </p:cNvPr>
          <p:cNvSpPr/>
          <p:nvPr/>
        </p:nvSpPr>
        <p:spPr>
          <a:xfrm rot="16200000">
            <a:off x="4450660" y="4053378"/>
            <a:ext cx="240443" cy="98040"/>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7" name="Arrow: Pentagon 19">
            <a:extLst>
              <a:ext uri="{FF2B5EF4-FFF2-40B4-BE49-F238E27FC236}">
                <a16:creationId xmlns="" xmlns:a16="http://schemas.microsoft.com/office/drawing/2014/main" id="{AB1DE6F1-9C25-4CD4-81C8-2E23880EE284}"/>
              </a:ext>
            </a:extLst>
          </p:cNvPr>
          <p:cNvSpPr/>
          <p:nvPr/>
        </p:nvSpPr>
        <p:spPr>
          <a:xfrm rot="16200000">
            <a:off x="5230718" y="4561012"/>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8" name="Arrow: Pentagon 19">
            <a:extLst>
              <a:ext uri="{FF2B5EF4-FFF2-40B4-BE49-F238E27FC236}">
                <a16:creationId xmlns="" xmlns:a16="http://schemas.microsoft.com/office/drawing/2014/main" id="{AB1DE6F1-9C25-4CD4-81C8-2E23880EE284}"/>
              </a:ext>
            </a:extLst>
          </p:cNvPr>
          <p:cNvSpPr/>
          <p:nvPr/>
        </p:nvSpPr>
        <p:spPr>
          <a:xfrm rot="16200000">
            <a:off x="4483321" y="5567603"/>
            <a:ext cx="240443" cy="98040"/>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9" name="Arrow: Pentagon 19">
            <a:extLst>
              <a:ext uri="{FF2B5EF4-FFF2-40B4-BE49-F238E27FC236}">
                <a16:creationId xmlns="" xmlns:a16="http://schemas.microsoft.com/office/drawing/2014/main" id="{AB1DE6F1-9C25-4CD4-81C8-2E23880EE284}"/>
              </a:ext>
            </a:extLst>
          </p:cNvPr>
          <p:cNvSpPr/>
          <p:nvPr/>
        </p:nvSpPr>
        <p:spPr>
          <a:xfrm rot="16200000">
            <a:off x="5279738" y="6111785"/>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Tree>
    <p:extLst>
      <p:ext uri="{BB962C8B-B14F-4D97-AF65-F5344CB8AC3E}">
        <p14:creationId xmlns:p14="http://schemas.microsoft.com/office/powerpoint/2010/main" val="306951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11" grpId="0" animBg="1"/>
      <p:bldP spid="26" grpId="0" animBg="1"/>
      <p:bldP spid="27" grpId="0" animBg="1"/>
      <p:bldP spid="36" grpId="0" animBg="1"/>
      <p:bldP spid="37" grpId="0" animBg="1"/>
      <p:bldP spid="38" grpId="0" animBg="1"/>
      <p:bldP spid="3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5631" y="1826555"/>
            <a:ext cx="3000389" cy="4768337"/>
          </a:xfr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dirty="0" err="1">
                <a:cs typeface="Courier New" panose="02070309020205020404" pitchFamily="49" charset="0"/>
              </a:rPr>
              <a:t>jde</a:t>
            </a:r>
            <a:r>
              <a:rPr lang="fr-BE" sz="1400" dirty="0">
                <a:cs typeface="Courier New" panose="02070309020205020404" pitchFamily="49" charset="0"/>
              </a:rPr>
              <a:t> et </a:t>
            </a:r>
            <a:r>
              <a:rPr lang="fr-BE" sz="1400" dirty="0" err="1">
                <a:cs typeface="Courier New" panose="02070309020205020404" pitchFamily="49" charset="0"/>
              </a:rPr>
              <a:t>iwe</a:t>
            </a:r>
            <a:r>
              <a:rPr lang="fr-BE" sz="1400" dirty="0">
                <a:cs typeface="Courier New" panose="02070309020205020404" pitchFamily="49" charset="0"/>
              </a:rPr>
              <a:t>, </a:t>
            </a:r>
            <a:r>
              <a:rPr lang="fr-BE" sz="1400" b="1" dirty="0" err="1">
                <a:solidFill>
                  <a:srgbClr val="FFC000"/>
                </a:solidFill>
                <a:cs typeface="Courier New" panose="02070309020205020404" pitchFamily="49" charset="0"/>
              </a:rPr>
              <a:t>while</a:t>
            </a:r>
            <a:r>
              <a:rPr lang="fr-BE" sz="1400" b="1" dirty="0">
                <a:solidFill>
                  <a:srgbClr val="FFC000"/>
                </a:solidFill>
                <a:cs typeface="Courier New" panose="02070309020205020404" pitchFamily="49" charset="0"/>
              </a:rPr>
              <a:t> </a:t>
            </a:r>
            <a:r>
              <a:rPr lang="fr-BE" sz="1400" b="1" dirty="0" err="1">
                <a:solidFill>
                  <a:srgbClr val="FFC000"/>
                </a:solidFill>
                <a:cs typeface="Courier New" panose="02070309020205020404" pitchFamily="49" charset="0"/>
              </a:rPr>
              <a:t>working</a:t>
            </a:r>
            <a:r>
              <a:rPr lang="fr-BE" sz="1400" b="1" dirty="0">
                <a:solidFill>
                  <a:srgbClr val="FFC000"/>
                </a:solidFill>
                <a:cs typeface="Courier New" panose="02070309020205020404" pitchFamily="49" charset="0"/>
              </a:rPr>
              <a:t> on </a:t>
            </a:r>
            <a:r>
              <a:rPr lang="fr-BE" sz="1400" b="1" dirty="0" err="1">
                <a:solidFill>
                  <a:srgbClr val="FFC000"/>
                </a:solidFill>
                <a:cs typeface="Courier New" panose="02070309020205020404" pitchFamily="49" charset="0"/>
              </a:rPr>
              <a:t>their</a:t>
            </a:r>
            <a:r>
              <a:rPr lang="fr-BE" sz="1400" b="1" dirty="0">
                <a:solidFill>
                  <a:srgbClr val="FFC000"/>
                </a:solidFill>
                <a:cs typeface="Courier New" panose="02070309020205020404" pitchFamily="49" charset="0"/>
              </a:rPr>
              <a:t> </a:t>
            </a:r>
            <a:r>
              <a:rPr lang="fr-BE" sz="1400" b="1" dirty="0" err="1">
                <a:solidFill>
                  <a:srgbClr val="FFC000"/>
                </a:solidFill>
                <a:latin typeface="Courier New" panose="02070309020205020404" pitchFamily="49" charset="0"/>
                <a:cs typeface="Courier New" panose="02070309020205020404" pitchFamily="49" charset="0"/>
              </a:rPr>
              <a:t>feature</a:t>
            </a:r>
            <a:r>
              <a:rPr lang="fr-BE" sz="1400" b="1" dirty="0">
                <a:solidFill>
                  <a:srgbClr val="FFC000"/>
                </a:solidFill>
                <a:latin typeface="Courier New" panose="02070309020205020404" pitchFamily="49" charset="0"/>
                <a:cs typeface="Courier New" panose="02070309020205020404" pitchFamily="49" charset="0"/>
              </a:rPr>
              <a:t> </a:t>
            </a:r>
            <a:r>
              <a:rPr lang="fr-BE" sz="1400" b="1" dirty="0" err="1">
                <a:solidFill>
                  <a:srgbClr val="FFC000"/>
                </a:solidFill>
                <a:cs typeface="Courier New" panose="02070309020205020404" pitchFamily="49" charset="0"/>
              </a:rPr>
              <a:t>branch</a:t>
            </a:r>
            <a:r>
              <a:rPr lang="fr-BE" sz="1400" b="1" dirty="0">
                <a:solidFill>
                  <a:srgbClr val="FFC000"/>
                </a:solidFill>
                <a:cs typeface="Courier New" panose="02070309020205020404" pitchFamily="49" charset="0"/>
              </a:rPr>
              <a:t> </a:t>
            </a:r>
            <a:r>
              <a:rPr lang="fr-BE" sz="1400" dirty="0">
                <a:cs typeface="Courier New" panose="02070309020205020404" pitchFamily="49" charset="0"/>
              </a:rPr>
              <a:t>,push </a:t>
            </a:r>
            <a:r>
              <a:rPr lang="fr-BE" sz="1400" dirty="0" err="1">
                <a:cs typeface="Courier New" panose="02070309020205020404" pitchFamily="49" charset="0"/>
              </a:rPr>
              <a:t>their</a:t>
            </a:r>
            <a:r>
              <a:rPr lang="fr-BE" sz="1400" dirty="0">
                <a:cs typeface="Courier New" panose="02070309020205020404" pitchFamily="49" charset="0"/>
              </a:rPr>
              <a:t> </a:t>
            </a:r>
            <a:r>
              <a:rPr lang="fr-BE" sz="1400" dirty="0" err="1">
                <a:cs typeface="Courier New" panose="02070309020205020404" pitchFamily="49" charset="0"/>
              </a:rPr>
              <a:t>commits</a:t>
            </a:r>
            <a:r>
              <a:rPr lang="fr-BE" sz="1400" dirty="0">
                <a:cs typeface="Courier New" panose="02070309020205020404" pitchFamily="49" charset="0"/>
              </a:rPr>
              <a:t> on the </a:t>
            </a:r>
            <a:r>
              <a:rPr lang="fr-BE" sz="1400" dirty="0" err="1">
                <a:cs typeface="Courier New" panose="02070309020205020404" pitchFamily="49" charset="0"/>
              </a:rPr>
              <a:t>remote</a:t>
            </a:r>
            <a:r>
              <a:rPr lang="fr-BE" sz="1400" dirty="0">
                <a:cs typeface="Courier New" panose="02070309020205020404" pitchFamily="49" charset="0"/>
              </a:rPr>
              <a:t> </a:t>
            </a:r>
            <a:r>
              <a:rPr lang="fr-BE" sz="1400" dirty="0" err="1">
                <a:cs typeface="Courier New" panose="02070309020205020404" pitchFamily="49" charset="0"/>
              </a:rPr>
              <a:t>repository</a:t>
            </a:r>
            <a:endParaRPr lang="en-US" sz="1200" dirty="0"/>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18" name="Arrow: Pentagon 19">
            <a:extLst>
              <a:ext uri="{FF2B5EF4-FFF2-40B4-BE49-F238E27FC236}">
                <a16:creationId xmlns="" xmlns:a16="http://schemas.microsoft.com/office/drawing/2014/main" id="{AB1DE6F1-9C25-4CD4-81C8-2E23880EE284}"/>
              </a:ext>
            </a:extLst>
          </p:cNvPr>
          <p:cNvSpPr/>
          <p:nvPr/>
        </p:nvSpPr>
        <p:spPr>
          <a:xfrm rot="5400000">
            <a:off x="8325569" y="4843202"/>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9" name="Arrow: Pentagon 19">
            <a:extLst>
              <a:ext uri="{FF2B5EF4-FFF2-40B4-BE49-F238E27FC236}">
                <a16:creationId xmlns="" xmlns:a16="http://schemas.microsoft.com/office/drawing/2014/main" id="{AB1DE6F1-9C25-4CD4-81C8-2E23880EE284}"/>
              </a:ext>
            </a:extLst>
          </p:cNvPr>
          <p:cNvSpPr/>
          <p:nvPr/>
        </p:nvSpPr>
        <p:spPr>
          <a:xfrm rot="5400000">
            <a:off x="8365337" y="6237412"/>
            <a:ext cx="240443" cy="98040"/>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0" name="Arrow: Pentagon 19">
            <a:extLst>
              <a:ext uri="{FF2B5EF4-FFF2-40B4-BE49-F238E27FC236}">
                <a16:creationId xmlns="" xmlns:a16="http://schemas.microsoft.com/office/drawing/2014/main" id="{AB1DE6F1-9C25-4CD4-81C8-2E23880EE284}"/>
              </a:ext>
            </a:extLst>
          </p:cNvPr>
          <p:cNvSpPr/>
          <p:nvPr/>
        </p:nvSpPr>
        <p:spPr>
          <a:xfrm rot="5400000">
            <a:off x="8267296" y="2539274"/>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1" name="Arrow: Pentagon 19">
            <a:extLst>
              <a:ext uri="{FF2B5EF4-FFF2-40B4-BE49-F238E27FC236}">
                <a16:creationId xmlns="" xmlns:a16="http://schemas.microsoft.com/office/drawing/2014/main" id="{AB1DE6F1-9C25-4CD4-81C8-2E23880EE284}"/>
              </a:ext>
            </a:extLst>
          </p:cNvPr>
          <p:cNvSpPr/>
          <p:nvPr/>
        </p:nvSpPr>
        <p:spPr>
          <a:xfrm rot="5400000">
            <a:off x="8267295" y="3106519"/>
            <a:ext cx="240443" cy="98040"/>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2" name="Down Arrow 21"/>
          <p:cNvSpPr/>
          <p:nvPr/>
        </p:nvSpPr>
        <p:spPr>
          <a:xfrm rot="10800000">
            <a:off x="9817992" y="4179440"/>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982326" y="4766223"/>
            <a:ext cx="2419262" cy="246221"/>
          </a:xfrm>
          <a:prstGeom prst="rect">
            <a:avLst/>
          </a:prstGeom>
          <a:noFill/>
          <a:ln w="28575">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push origin feature-</a:t>
            </a:r>
            <a:r>
              <a:rPr lang="en-US" sz="1000" dirty="0" err="1">
                <a:latin typeface="Courier New" panose="02070309020205020404" pitchFamily="49" charset="0"/>
                <a:cs typeface="Courier New" panose="02070309020205020404" pitchFamily="49" charset="0"/>
              </a:rPr>
              <a:t>jde</a:t>
            </a:r>
            <a:endParaRPr lang="en-US" sz="1000" dirty="0"/>
          </a:p>
        </p:txBody>
      </p:sp>
      <p:sp>
        <p:nvSpPr>
          <p:cNvPr id="30" name="Down Arrow 29"/>
          <p:cNvSpPr/>
          <p:nvPr/>
        </p:nvSpPr>
        <p:spPr>
          <a:xfrm rot="10800000">
            <a:off x="4146653" y="5573650"/>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10987" y="6160433"/>
            <a:ext cx="2419262" cy="246221"/>
          </a:xfrm>
          <a:prstGeom prst="rect">
            <a:avLst/>
          </a:prstGeom>
          <a:noFill/>
          <a:ln w="28575">
            <a:solidFill>
              <a:srgbClr val="FAD780"/>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push origin feature-</a:t>
            </a:r>
            <a:r>
              <a:rPr lang="en-US" sz="1000" dirty="0" err="1">
                <a:latin typeface="Courier New" panose="02070309020205020404" pitchFamily="49" charset="0"/>
                <a:cs typeface="Courier New" panose="02070309020205020404" pitchFamily="49" charset="0"/>
              </a:rPr>
              <a:t>iwe</a:t>
            </a:r>
            <a:endParaRPr lang="en-US" sz="1000" dirty="0"/>
          </a:p>
        </p:txBody>
      </p:sp>
    </p:spTree>
    <p:extLst>
      <p:ext uri="{BB962C8B-B14F-4D97-AF65-F5344CB8AC3E}">
        <p14:creationId xmlns:p14="http://schemas.microsoft.com/office/powerpoint/2010/main" val="68480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905" y="2042065"/>
            <a:ext cx="8536580" cy="4225582"/>
          </a:xfrm>
          <a:prstGeom prst="rect">
            <a:avLst/>
          </a:prstGeo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cs typeface="Courier New" panose="02070309020205020404" pitchFamily="49" charset="0"/>
              </a:rPr>
              <a:t>Iwe</a:t>
            </a:r>
            <a:r>
              <a:rPr lang="fr-BE" sz="1400" dirty="0">
                <a:cs typeface="Courier New" panose="02070309020205020404" pitchFamily="49" charset="0"/>
              </a:rPr>
              <a:t> </a:t>
            </a:r>
            <a:r>
              <a:rPr lang="fr-BE" sz="1400" dirty="0" err="1">
                <a:cs typeface="Courier New" panose="02070309020205020404" pitchFamily="49" charset="0"/>
              </a:rPr>
              <a:t>merge</a:t>
            </a:r>
            <a:r>
              <a:rPr lang="fr-BE" sz="1400" dirty="0">
                <a:cs typeface="Courier New" panose="02070309020205020404" pitchFamily="49" charset="0"/>
              </a:rPr>
              <a:t> the </a:t>
            </a:r>
            <a:r>
              <a:rPr lang="fr-BE" sz="1400" dirty="0" err="1">
                <a:cs typeface="Courier New" panose="02070309020205020404" pitchFamily="49" charset="0"/>
              </a:rPr>
              <a:t>commits</a:t>
            </a:r>
            <a:r>
              <a:rPr lang="fr-BE" sz="1400" dirty="0">
                <a:cs typeface="Courier New" panose="02070309020205020404" pitchFamily="49" charset="0"/>
              </a:rPr>
              <a:t> </a:t>
            </a:r>
            <a:r>
              <a:rPr lang="fr-BE" sz="1400" dirty="0" err="1">
                <a:cs typeface="Courier New" panose="02070309020205020404" pitchFamily="49" charset="0"/>
              </a:rPr>
              <a:t>from</a:t>
            </a:r>
            <a:r>
              <a:rPr lang="fr-BE" sz="1400" dirty="0">
                <a:latin typeface="Courier New" panose="02070309020205020404" pitchFamily="49" charset="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feature-iwe</a:t>
            </a:r>
            <a:r>
              <a:rPr lang="fr-BE" sz="1400" dirty="0">
                <a:latin typeface="Courier New" panose="02070309020205020404" pitchFamily="49" charset="0"/>
                <a:cs typeface="Courier New" panose="02070309020205020404" pitchFamily="49" charset="0"/>
              </a:rPr>
              <a:t> </a:t>
            </a:r>
            <a:r>
              <a:rPr lang="fr-BE" sz="1400" dirty="0" err="1">
                <a:cs typeface="Courier New" panose="02070309020205020404" pitchFamily="49" charset="0"/>
              </a:rPr>
              <a:t>into</a:t>
            </a:r>
            <a:r>
              <a:rPr lang="fr-BE" sz="1400" dirty="0">
                <a:cs typeface="Courier New" panose="02070309020205020404" pitchFamily="49" charset="0"/>
              </a:rPr>
              <a:t> local</a:t>
            </a:r>
            <a:r>
              <a:rPr lang="fr-BE" sz="1400" dirty="0">
                <a:latin typeface="Courier New" panose="02070309020205020404" pitchFamily="49" charset="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dev</a:t>
            </a:r>
            <a:r>
              <a:rPr lang="fr-BE" sz="1400" dirty="0">
                <a:latin typeface="Courier New" panose="02070309020205020404" pitchFamily="49" charset="0"/>
                <a:cs typeface="Courier New" panose="02070309020205020404" pitchFamily="49" charset="0"/>
              </a:rPr>
              <a:t> </a:t>
            </a:r>
            <a:r>
              <a:rPr lang="fr-BE" sz="1400" dirty="0">
                <a:cs typeface="Courier New" panose="02070309020205020404" pitchFamily="49" charset="0"/>
              </a:rPr>
              <a:t>local </a:t>
            </a:r>
            <a:r>
              <a:rPr lang="fr-BE" sz="1400" dirty="0" err="1">
                <a:cs typeface="Courier New" panose="02070309020205020404" pitchFamily="49" charset="0"/>
              </a:rPr>
              <a:t>branch</a:t>
            </a:r>
            <a:r>
              <a:rPr lang="fr-BE" sz="1400" dirty="0">
                <a:cs typeface="Courier New" panose="02070309020205020404" pitchFamily="49" charset="0"/>
              </a:rPr>
              <a:t>.</a:t>
            </a:r>
            <a:endParaRPr lang="en-US" sz="1200" dirty="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24" name="Arrow: Pentagon 19">
            <a:extLst>
              <a:ext uri="{FF2B5EF4-FFF2-40B4-BE49-F238E27FC236}">
                <a16:creationId xmlns="" xmlns:a16="http://schemas.microsoft.com/office/drawing/2014/main" id="{AB1DE6F1-9C25-4CD4-81C8-2E23880EE284}"/>
              </a:ext>
            </a:extLst>
          </p:cNvPr>
          <p:cNvSpPr/>
          <p:nvPr/>
        </p:nvSpPr>
        <p:spPr>
          <a:xfrm rot="5400000">
            <a:off x="4545170" y="5247496"/>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6" name="TextBox 25"/>
          <p:cNvSpPr txBox="1"/>
          <p:nvPr/>
        </p:nvSpPr>
        <p:spPr>
          <a:xfrm>
            <a:off x="4134829" y="4449235"/>
            <a:ext cx="1463459" cy="246221"/>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checkout dev</a:t>
            </a:r>
            <a:endParaRPr lang="en-US" sz="1000" dirty="0"/>
          </a:p>
        </p:txBody>
      </p:sp>
      <p:sp>
        <p:nvSpPr>
          <p:cNvPr id="27" name="TextBox 26"/>
          <p:cNvSpPr txBox="1"/>
          <p:nvPr/>
        </p:nvSpPr>
        <p:spPr>
          <a:xfrm>
            <a:off x="9027299" y="4449234"/>
            <a:ext cx="1800720" cy="246221"/>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merge feature-</a:t>
            </a:r>
            <a:r>
              <a:rPr lang="en-US" sz="1000" dirty="0" err="1">
                <a:latin typeface="Courier New" panose="02070309020205020404" pitchFamily="49" charset="0"/>
                <a:cs typeface="Courier New" panose="02070309020205020404" pitchFamily="49" charset="0"/>
              </a:rPr>
              <a:t>iwe</a:t>
            </a:r>
            <a:endParaRPr lang="en-US" sz="1000" dirty="0"/>
          </a:p>
        </p:txBody>
      </p:sp>
      <p:sp>
        <p:nvSpPr>
          <p:cNvPr id="28" name="Arrow: Pentagon 19">
            <a:extLst>
              <a:ext uri="{FF2B5EF4-FFF2-40B4-BE49-F238E27FC236}">
                <a16:creationId xmlns="" xmlns:a16="http://schemas.microsoft.com/office/drawing/2014/main" id="{AB1DE6F1-9C25-4CD4-81C8-2E23880EE284}"/>
              </a:ext>
            </a:extLst>
          </p:cNvPr>
          <p:cNvSpPr/>
          <p:nvPr/>
        </p:nvSpPr>
        <p:spPr>
          <a:xfrm rot="5400000">
            <a:off x="5855124" y="5846772"/>
            <a:ext cx="240443" cy="98040"/>
          </a:xfrm>
          <a:prstGeom prst="homePlate">
            <a:avLst/>
          </a:prstGeom>
          <a:gradFill flip="none" rotWithShape="1">
            <a:gsLst>
              <a:gs pos="0">
                <a:srgbClr val="FAD780">
                  <a:tint val="66000"/>
                  <a:satMod val="160000"/>
                  <a:alpha val="14000"/>
                </a:srgbClr>
              </a:gs>
              <a:gs pos="50000">
                <a:srgbClr val="FAD780">
                  <a:tint val="44500"/>
                  <a:satMod val="160000"/>
                </a:srgbClr>
              </a:gs>
              <a:gs pos="100000">
                <a:srgbClr val="FAD780">
                  <a:tint val="23500"/>
                  <a:satMod val="160000"/>
                </a:srgbClr>
              </a:gs>
            </a:gsLst>
            <a:lin ang="0" scaled="1"/>
            <a:tileRect/>
          </a:gradFill>
          <a:ln>
            <a:solidFill>
              <a:schemeClr val="accent1">
                <a:shade val="5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9" name="Arrow: Pentagon 19">
            <a:extLst>
              <a:ext uri="{FF2B5EF4-FFF2-40B4-BE49-F238E27FC236}">
                <a16:creationId xmlns="" xmlns:a16="http://schemas.microsoft.com/office/drawing/2014/main" id="{AB1DE6F1-9C25-4CD4-81C8-2E23880EE284}"/>
              </a:ext>
            </a:extLst>
          </p:cNvPr>
          <p:cNvSpPr/>
          <p:nvPr/>
        </p:nvSpPr>
        <p:spPr>
          <a:xfrm rot="5400000">
            <a:off x="11104290" y="5247496"/>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2" name="Arrow: Pentagon 19">
            <a:extLst>
              <a:ext uri="{FF2B5EF4-FFF2-40B4-BE49-F238E27FC236}">
                <a16:creationId xmlns="" xmlns:a16="http://schemas.microsoft.com/office/drawing/2014/main" id="{AB1DE6F1-9C25-4CD4-81C8-2E23880EE284}"/>
              </a:ext>
            </a:extLst>
          </p:cNvPr>
          <p:cNvSpPr/>
          <p:nvPr/>
        </p:nvSpPr>
        <p:spPr>
          <a:xfrm rot="5400000">
            <a:off x="10494180" y="5846773"/>
            <a:ext cx="240443" cy="98040"/>
          </a:xfrm>
          <a:prstGeom prst="homePlate">
            <a:avLst/>
          </a:prstGeom>
          <a:gradFill flip="none" rotWithShape="1">
            <a:gsLst>
              <a:gs pos="0">
                <a:srgbClr val="FAD780">
                  <a:tint val="66000"/>
                  <a:satMod val="160000"/>
                  <a:lumMod val="97000"/>
                </a:srgbClr>
              </a:gs>
              <a:gs pos="50000">
                <a:srgbClr val="FAD780">
                  <a:tint val="44500"/>
                  <a:satMod val="160000"/>
                </a:srgbClr>
              </a:gs>
              <a:gs pos="100000">
                <a:srgbClr val="FAD780">
                  <a:tint val="23500"/>
                  <a:satMod val="160000"/>
                </a:srgbClr>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3" name="Arrow: Pentagon 19">
            <a:extLst>
              <a:ext uri="{FF2B5EF4-FFF2-40B4-BE49-F238E27FC236}">
                <a16:creationId xmlns="" xmlns:a16="http://schemas.microsoft.com/office/drawing/2014/main" id="{AB1DE6F1-9C25-4CD4-81C8-2E23880EE284}"/>
              </a:ext>
            </a:extLst>
          </p:cNvPr>
          <p:cNvSpPr/>
          <p:nvPr/>
        </p:nvSpPr>
        <p:spPr>
          <a:xfrm rot="5400000">
            <a:off x="9192362" y="5247496"/>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4" name="Right Arrow 33"/>
          <p:cNvSpPr/>
          <p:nvPr/>
        </p:nvSpPr>
        <p:spPr>
          <a:xfrm>
            <a:off x="9695761" y="5236404"/>
            <a:ext cx="1325880" cy="120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2390783">
            <a:off x="4820970" y="5488119"/>
            <a:ext cx="1083121" cy="153383"/>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98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3" grpId="0" animBg="1"/>
      <p:bldP spid="34"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964" y="1891661"/>
            <a:ext cx="4570383" cy="4653280"/>
          </a:xfrm>
          <a:prstGeom prst="rect">
            <a:avLst/>
          </a:prstGeo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dirty="0" err="1">
                <a:cs typeface="Courier New" panose="02070309020205020404" pitchFamily="49" charset="0"/>
              </a:rPr>
              <a:t>Iwe</a:t>
            </a:r>
            <a:r>
              <a:rPr lang="fr-BE" sz="1400" dirty="0">
                <a:cs typeface="Courier New" panose="02070309020205020404" pitchFamily="49" charset="0"/>
              </a:rPr>
              <a:t> push </a:t>
            </a:r>
            <a:r>
              <a:rPr lang="fr-BE" sz="1400" dirty="0" err="1">
                <a:cs typeface="Courier New" panose="02070309020205020404" pitchFamily="49" charset="0"/>
              </a:rPr>
              <a:t>her</a:t>
            </a:r>
            <a:r>
              <a:rPr lang="fr-BE" sz="1400" dirty="0">
                <a:cs typeface="Courier New" panose="02070309020205020404" pitchFamily="49" charset="0"/>
              </a:rPr>
              <a:t> </a:t>
            </a:r>
            <a:r>
              <a:rPr lang="fr-BE" sz="1400" dirty="0" err="1">
                <a:cs typeface="Courier New" panose="02070309020205020404" pitchFamily="49" charset="0"/>
              </a:rPr>
              <a:t>commits</a:t>
            </a:r>
            <a:r>
              <a:rPr lang="fr-BE" sz="1400" dirty="0">
                <a:cs typeface="Courier New" panose="02070309020205020404" pitchFamily="49" charset="0"/>
              </a:rPr>
              <a:t> to </a:t>
            </a:r>
            <a:r>
              <a:rPr lang="fr-BE" sz="1400" dirty="0" err="1">
                <a:cs typeface="Courier New" panose="02070309020205020404" pitchFamily="49" charset="0"/>
              </a:rPr>
              <a:t>remote</a:t>
            </a:r>
            <a:r>
              <a:rPr lang="fr-BE" sz="1400" dirty="0">
                <a:cs typeface="Courier New" panose="02070309020205020404" pitchFamily="49" charset="0"/>
              </a:rPr>
              <a:t> </a:t>
            </a:r>
            <a:r>
              <a:rPr lang="fr-BE" sz="1400" dirty="0" err="1">
                <a:cs typeface="Courier New" panose="02070309020205020404" pitchFamily="49" charset="0"/>
              </a:rPr>
              <a:t>repository</a:t>
            </a:r>
            <a:r>
              <a:rPr lang="fr-BE" sz="1400" dirty="0">
                <a:cs typeface="Courier New" panose="02070309020205020404" pitchFamily="49" charset="0"/>
              </a:rPr>
              <a:t>.</a:t>
            </a:r>
            <a:endParaRPr lang="en-US" sz="1200" dirty="0"/>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15" name="Down Arrow 14"/>
          <p:cNvSpPr/>
          <p:nvPr/>
        </p:nvSpPr>
        <p:spPr>
          <a:xfrm rot="10800000">
            <a:off x="10103625" y="4333239"/>
            <a:ext cx="747930" cy="1972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590524" y="4697862"/>
            <a:ext cx="1774132" cy="246221"/>
          </a:xfrm>
          <a:prstGeom prst="rect">
            <a:avLst/>
          </a:prstGeom>
          <a:noFill/>
          <a:ln w="38100">
            <a:solidFill>
              <a:srgbClr val="99FF99"/>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push origin dev</a:t>
            </a:r>
            <a:endParaRPr lang="en-US" sz="1000" dirty="0"/>
          </a:p>
        </p:txBody>
      </p:sp>
      <p:sp>
        <p:nvSpPr>
          <p:cNvPr id="17" name="Arrow: Pentagon 19">
            <a:extLst>
              <a:ext uri="{FF2B5EF4-FFF2-40B4-BE49-F238E27FC236}">
                <a16:creationId xmlns="" xmlns:a16="http://schemas.microsoft.com/office/drawing/2014/main" id="{AB1DE6F1-9C25-4CD4-81C8-2E23880EE284}"/>
              </a:ext>
            </a:extLst>
          </p:cNvPr>
          <p:cNvSpPr/>
          <p:nvPr/>
        </p:nvSpPr>
        <p:spPr>
          <a:xfrm rot="5400000">
            <a:off x="10786541" y="6082368"/>
            <a:ext cx="240443" cy="98040"/>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4" name="Arrow: Pentagon 19">
            <a:extLst>
              <a:ext uri="{FF2B5EF4-FFF2-40B4-BE49-F238E27FC236}">
                <a16:creationId xmlns="" xmlns:a16="http://schemas.microsoft.com/office/drawing/2014/main" id="{AB1DE6F1-9C25-4CD4-81C8-2E23880EE284}"/>
              </a:ext>
            </a:extLst>
          </p:cNvPr>
          <p:cNvSpPr/>
          <p:nvPr/>
        </p:nvSpPr>
        <p:spPr>
          <a:xfrm rot="5400000">
            <a:off x="11448973" y="5424341"/>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5" name="Arrow: Pentagon 19">
            <a:extLst>
              <a:ext uri="{FF2B5EF4-FFF2-40B4-BE49-F238E27FC236}">
                <a16:creationId xmlns="" xmlns:a16="http://schemas.microsoft.com/office/drawing/2014/main" id="{AB1DE6F1-9C25-4CD4-81C8-2E23880EE284}"/>
              </a:ext>
            </a:extLst>
          </p:cNvPr>
          <p:cNvSpPr/>
          <p:nvPr/>
        </p:nvSpPr>
        <p:spPr>
          <a:xfrm rot="5400000">
            <a:off x="10862231" y="3782611"/>
            <a:ext cx="240443" cy="98040"/>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6" name="Arrow: Pentagon 19">
            <a:extLst>
              <a:ext uri="{FF2B5EF4-FFF2-40B4-BE49-F238E27FC236}">
                <a16:creationId xmlns="" xmlns:a16="http://schemas.microsoft.com/office/drawing/2014/main" id="{AB1DE6F1-9C25-4CD4-81C8-2E23880EE284}"/>
              </a:ext>
            </a:extLst>
          </p:cNvPr>
          <p:cNvSpPr/>
          <p:nvPr/>
        </p:nvSpPr>
        <p:spPr>
          <a:xfrm rot="5400000">
            <a:off x="11739145" y="2331412"/>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9" name="Arrow: Pentagon 19">
            <a:extLst>
              <a:ext uri="{FF2B5EF4-FFF2-40B4-BE49-F238E27FC236}">
                <a16:creationId xmlns="" xmlns:a16="http://schemas.microsoft.com/office/drawing/2014/main" id="{AB1DE6F1-9C25-4CD4-81C8-2E23880EE284}"/>
              </a:ext>
            </a:extLst>
          </p:cNvPr>
          <p:cNvSpPr/>
          <p:nvPr/>
        </p:nvSpPr>
        <p:spPr>
          <a:xfrm rot="5400000">
            <a:off x="9416720" y="2331412"/>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9" name="Right Arrow 8"/>
          <p:cNvSpPr/>
          <p:nvPr/>
        </p:nvSpPr>
        <p:spPr>
          <a:xfrm>
            <a:off x="9988699" y="2320321"/>
            <a:ext cx="1325880" cy="120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2398618" y="1904449"/>
            <a:ext cx="4029883" cy="2626080"/>
          </a:xfrm>
          <a:prstGeom prst="rect">
            <a:avLst/>
          </a:prstGeom>
        </p:spPr>
      </p:pic>
      <p:sp>
        <p:nvSpPr>
          <p:cNvPr id="19" name="Rectangle 18">
            <a:extLst>
              <a:ext uri="{FF2B5EF4-FFF2-40B4-BE49-F238E27FC236}">
                <a16:creationId xmlns="" xmlns:a16="http://schemas.microsoft.com/office/drawing/2014/main" id="{A3C9BA82-EF53-4EA4-BD3B-E3A3D61722FA}"/>
              </a:ext>
            </a:extLst>
          </p:cNvPr>
          <p:cNvSpPr/>
          <p:nvPr/>
        </p:nvSpPr>
        <p:spPr>
          <a:xfrm>
            <a:off x="2359852" y="1856281"/>
            <a:ext cx="4320647" cy="2674247"/>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773430" y="4637328"/>
            <a:ext cx="1280258" cy="369332"/>
          </a:xfrm>
          <a:prstGeom prst="rect">
            <a:avLst/>
          </a:prstGeom>
          <a:noFill/>
        </p:spPr>
        <p:txBody>
          <a:bodyPr wrap="square" rtlCol="0">
            <a:spAutoFit/>
          </a:bodyPr>
          <a:lstStyle/>
          <a:p>
            <a:r>
              <a:rPr lang="fr-BE" dirty="0" err="1"/>
              <a:t>Before</a:t>
            </a:r>
            <a:endParaRPr lang="en-US" dirty="0"/>
          </a:p>
        </p:txBody>
      </p:sp>
    </p:spTree>
    <p:extLst>
      <p:ext uri="{BB962C8B-B14F-4D97-AF65-F5344CB8AC3E}">
        <p14:creationId xmlns:p14="http://schemas.microsoft.com/office/powerpoint/2010/main" val="226338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5" grpId="0" animBg="1"/>
      <p:bldP spid="26" grpId="0" animBg="1"/>
      <p:bldP spid="29"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508" y="1818033"/>
            <a:ext cx="8872891" cy="4934413"/>
          </a:xfrm>
          <a:prstGeom prst="rect">
            <a:avLst/>
          </a:prstGeo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cs typeface="Courier New" panose="02070309020205020404" pitchFamily="49" charset="0"/>
              </a:rPr>
              <a:t>Jde</a:t>
            </a:r>
            <a:r>
              <a:rPr lang="fr-BE" sz="1400" b="1" dirty="0">
                <a:cs typeface="Courier New" panose="02070309020205020404" pitchFamily="49" charset="0"/>
              </a:rPr>
              <a:t>, </a:t>
            </a:r>
            <a:r>
              <a:rPr lang="fr-BE" sz="1400" b="1" dirty="0" err="1">
                <a:solidFill>
                  <a:srgbClr val="FFC000"/>
                </a:solidFill>
                <a:cs typeface="Courier New" panose="02070309020205020404" pitchFamily="49" charset="0"/>
              </a:rPr>
              <a:t>still</a:t>
            </a:r>
            <a:r>
              <a:rPr lang="fr-BE" sz="1400" b="1" dirty="0">
                <a:solidFill>
                  <a:srgbClr val="FFC000"/>
                </a:solidFill>
                <a:cs typeface="Courier New" panose="02070309020205020404" pitchFamily="49" charset="0"/>
              </a:rPr>
              <a:t> on </a:t>
            </a:r>
            <a:r>
              <a:rPr lang="fr-BE" sz="1400" b="1" dirty="0" err="1">
                <a:solidFill>
                  <a:srgbClr val="FFC000"/>
                </a:solidFill>
                <a:cs typeface="Courier New" panose="02070309020205020404" pitchFamily="49" charset="0"/>
              </a:rPr>
              <a:t>his</a:t>
            </a:r>
            <a:r>
              <a:rPr lang="fr-BE" sz="1400" b="1" dirty="0">
                <a:solidFill>
                  <a:srgbClr val="FFC000"/>
                </a:solidFill>
                <a:cs typeface="Courier New" panose="02070309020205020404" pitchFamily="49" charset="0"/>
              </a:rPr>
              <a:t> </a:t>
            </a:r>
            <a:r>
              <a:rPr lang="fr-BE" sz="1400" b="1" dirty="0" err="1">
                <a:solidFill>
                  <a:srgbClr val="FFC000"/>
                </a:solidFill>
                <a:cs typeface="Courier New" panose="02070309020205020404" pitchFamily="49" charset="0"/>
              </a:rPr>
              <a:t>feature</a:t>
            </a:r>
            <a:r>
              <a:rPr lang="fr-BE" sz="1400" b="1" dirty="0">
                <a:solidFill>
                  <a:srgbClr val="FFC000"/>
                </a:solidFill>
                <a:cs typeface="Courier New" panose="02070309020205020404" pitchFamily="49" charset="0"/>
              </a:rPr>
              <a:t> local </a:t>
            </a:r>
            <a:r>
              <a:rPr lang="fr-BE" sz="1400" b="1" dirty="0" err="1">
                <a:solidFill>
                  <a:srgbClr val="FFC000"/>
                </a:solidFill>
                <a:cs typeface="Courier New" panose="02070309020205020404" pitchFamily="49" charset="0"/>
              </a:rPr>
              <a:t>branch</a:t>
            </a:r>
            <a:r>
              <a:rPr lang="fr-BE" sz="1400" b="1" dirty="0">
                <a:cs typeface="Courier New" panose="02070309020205020404" pitchFamily="49" charset="0"/>
              </a:rPr>
              <a:t>, </a:t>
            </a:r>
            <a:r>
              <a:rPr lang="fr-BE" sz="1400" dirty="0">
                <a:cs typeface="Courier New" panose="02070309020205020404" pitchFamily="49" charset="0"/>
              </a:rPr>
              <a:t> must update </a:t>
            </a:r>
            <a:r>
              <a:rPr lang="fr-BE" sz="1400" dirty="0" err="1">
                <a:cs typeface="Courier New" panose="02070309020205020404" pitchFamily="49" charset="0"/>
              </a:rPr>
              <a:t>his</a:t>
            </a:r>
            <a:r>
              <a:rPr lang="fr-BE" sz="1400" dirty="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dev</a:t>
            </a:r>
            <a:r>
              <a:rPr lang="fr-BE" sz="1400" dirty="0">
                <a:latin typeface="Courier New" panose="02070309020205020404" pitchFamily="49" charset="0"/>
                <a:cs typeface="Courier New" panose="02070309020205020404" pitchFamily="49" charset="0"/>
              </a:rPr>
              <a:t> </a:t>
            </a:r>
            <a:r>
              <a:rPr lang="fr-BE" sz="1400" dirty="0">
                <a:cs typeface="Courier New" panose="02070309020205020404" pitchFamily="49" charset="0"/>
              </a:rPr>
              <a:t>local </a:t>
            </a:r>
            <a:r>
              <a:rPr lang="fr-BE" sz="1400" dirty="0" err="1">
                <a:cs typeface="Courier New" panose="02070309020205020404" pitchFamily="49" charset="0"/>
              </a:rPr>
              <a:t>branch</a:t>
            </a:r>
            <a:endParaRPr lang="en-US" sz="1200" dirty="0"/>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15" name="Down Arrow 14"/>
          <p:cNvSpPr/>
          <p:nvPr/>
        </p:nvSpPr>
        <p:spPr>
          <a:xfrm>
            <a:off x="8352408" y="4128770"/>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241287" y="4215384"/>
            <a:ext cx="2056533" cy="246221"/>
          </a:xfrm>
          <a:prstGeom prst="rect">
            <a:avLst/>
          </a:prstGeom>
          <a:noFill/>
          <a:ln w="38100">
            <a:solidFill>
              <a:srgbClr val="99FF99"/>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fetch origin </a:t>
            </a:r>
            <a:r>
              <a:rPr lang="en-US" sz="1000" dirty="0" err="1">
                <a:latin typeface="Courier New" panose="02070309020205020404" pitchFamily="49" charset="0"/>
                <a:cs typeface="Courier New" panose="02070309020205020404" pitchFamily="49" charset="0"/>
              </a:rPr>
              <a:t>dev:dev</a:t>
            </a:r>
            <a:endParaRPr lang="en-US" sz="1000" dirty="0"/>
          </a:p>
        </p:txBody>
      </p:sp>
      <p:sp>
        <p:nvSpPr>
          <p:cNvPr id="14" name="Rectangle 13">
            <a:extLst>
              <a:ext uri="{FF2B5EF4-FFF2-40B4-BE49-F238E27FC236}">
                <a16:creationId xmlns="" xmlns:a16="http://schemas.microsoft.com/office/drawing/2014/main" id="{A3C9BA82-EF53-4EA4-BD3B-E3A3D61722FA}"/>
              </a:ext>
            </a:extLst>
          </p:cNvPr>
          <p:cNvSpPr/>
          <p:nvPr/>
        </p:nvSpPr>
        <p:spPr>
          <a:xfrm>
            <a:off x="9726529" y="5141503"/>
            <a:ext cx="1757681" cy="1000218"/>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A3C9BA82-EF53-4EA4-BD3B-E3A3D61722FA}"/>
              </a:ext>
            </a:extLst>
          </p:cNvPr>
          <p:cNvSpPr/>
          <p:nvPr/>
        </p:nvSpPr>
        <p:spPr>
          <a:xfrm>
            <a:off x="9628342" y="2320156"/>
            <a:ext cx="1954057" cy="1778878"/>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9">
            <a:extLst>
              <a:ext uri="{FF2B5EF4-FFF2-40B4-BE49-F238E27FC236}">
                <a16:creationId xmlns="" xmlns:a16="http://schemas.microsoft.com/office/drawing/2014/main" id="{AB1DE6F1-9C25-4CD4-81C8-2E23880EE284}"/>
              </a:ext>
            </a:extLst>
          </p:cNvPr>
          <p:cNvSpPr/>
          <p:nvPr/>
        </p:nvSpPr>
        <p:spPr>
          <a:xfrm rot="5400000">
            <a:off x="5794746" y="6295641"/>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0" name="Arrow: Pentagon 19">
            <a:extLst>
              <a:ext uri="{FF2B5EF4-FFF2-40B4-BE49-F238E27FC236}">
                <a16:creationId xmlns="" xmlns:a16="http://schemas.microsoft.com/office/drawing/2014/main" id="{AB1DE6F1-9C25-4CD4-81C8-2E23880EE284}"/>
              </a:ext>
            </a:extLst>
          </p:cNvPr>
          <p:cNvSpPr/>
          <p:nvPr/>
        </p:nvSpPr>
        <p:spPr>
          <a:xfrm rot="5400000">
            <a:off x="10564798" y="6290164"/>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Tree>
    <p:extLst>
      <p:ext uri="{BB962C8B-B14F-4D97-AF65-F5344CB8AC3E}">
        <p14:creationId xmlns:p14="http://schemas.microsoft.com/office/powerpoint/2010/main" val="62397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4" grpId="0" animBg="1"/>
      <p:bldP spid="1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681" y="1915383"/>
            <a:ext cx="8179028" cy="4738643"/>
          </a:xfrm>
          <a:prstGeom prst="rect">
            <a:avLst/>
          </a:prstGeo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cs typeface="Courier New" panose="02070309020205020404" pitchFamily="49" charset="0"/>
              </a:rPr>
              <a:t>Some</a:t>
            </a:r>
            <a:r>
              <a:rPr lang="fr-BE" sz="1400" b="1" dirty="0">
                <a:cs typeface="Courier New" panose="02070309020205020404" pitchFamily="49" charset="0"/>
              </a:rPr>
              <a:t> </a:t>
            </a:r>
            <a:r>
              <a:rPr lang="fr-BE" sz="1400" b="1" dirty="0" err="1">
                <a:cs typeface="Courier New" panose="02070309020205020404" pitchFamily="49" charset="0"/>
              </a:rPr>
              <a:t>days</a:t>
            </a:r>
            <a:r>
              <a:rPr lang="fr-BE" sz="1400" b="1" dirty="0">
                <a:cs typeface="Courier New" panose="02070309020205020404" pitchFamily="49" charset="0"/>
              </a:rPr>
              <a:t> </a:t>
            </a:r>
            <a:r>
              <a:rPr lang="fr-BE" sz="1400" b="1" dirty="0" err="1">
                <a:cs typeface="Courier New" panose="02070309020205020404" pitchFamily="49" charset="0"/>
              </a:rPr>
              <a:t>later</a:t>
            </a:r>
            <a:r>
              <a:rPr lang="fr-BE" sz="1400" b="1" dirty="0">
                <a:cs typeface="Courier New" panose="02070309020205020404" pitchFamily="49" charset="0"/>
              </a:rPr>
              <a:t>, </a:t>
            </a:r>
            <a:r>
              <a:rPr lang="fr-BE" sz="1400" dirty="0" err="1">
                <a:cs typeface="Courier New" panose="02070309020205020404" pitchFamily="49" charset="0"/>
              </a:rPr>
              <a:t>unfortunately</a:t>
            </a:r>
            <a:r>
              <a:rPr lang="fr-BE" sz="1400" b="1" dirty="0">
                <a:cs typeface="Courier New" panose="02070309020205020404" pitchFamily="49" charset="0"/>
              </a:rPr>
              <a:t>, </a:t>
            </a:r>
            <a:r>
              <a:rPr lang="fr-BE" sz="1400" b="1" dirty="0" err="1">
                <a:solidFill>
                  <a:srgbClr val="FF0000"/>
                </a:solidFill>
                <a:cs typeface="Courier New" panose="02070309020205020404" pitchFamily="49" charset="0"/>
              </a:rPr>
              <a:t>jde</a:t>
            </a:r>
            <a:r>
              <a:rPr lang="fr-BE" sz="1400" b="1" dirty="0">
                <a:solidFill>
                  <a:srgbClr val="FF0000"/>
                </a:solidFill>
                <a:cs typeface="Courier New" panose="02070309020205020404" pitchFamily="49" charset="0"/>
              </a:rPr>
              <a:t> </a:t>
            </a:r>
            <a:r>
              <a:rPr lang="fr-BE" sz="1400" b="1" dirty="0" err="1">
                <a:solidFill>
                  <a:srgbClr val="FF0000"/>
                </a:solidFill>
                <a:cs typeface="Courier New" panose="02070309020205020404" pitchFamily="49" charset="0"/>
              </a:rPr>
              <a:t>is</a:t>
            </a:r>
            <a:r>
              <a:rPr lang="fr-BE" sz="1400" b="1" dirty="0">
                <a:solidFill>
                  <a:srgbClr val="FF0000"/>
                </a:solidFill>
                <a:cs typeface="Courier New" panose="02070309020205020404" pitchFamily="49" charset="0"/>
              </a:rPr>
              <a:t> on hiatus</a:t>
            </a:r>
            <a:r>
              <a:rPr lang="fr-BE" sz="1400" b="1" dirty="0">
                <a:cs typeface="Courier New" panose="02070309020205020404" pitchFamily="49" charset="0"/>
              </a:rPr>
              <a:t>. </a:t>
            </a:r>
            <a:r>
              <a:rPr lang="fr-BE" sz="1400" b="1" dirty="0" err="1">
                <a:solidFill>
                  <a:srgbClr val="FFC000"/>
                </a:solidFill>
                <a:cs typeface="Courier New" panose="02070309020205020404" pitchFamily="49" charset="0"/>
              </a:rPr>
              <a:t>Iwe</a:t>
            </a:r>
            <a:r>
              <a:rPr lang="fr-BE" sz="1400" b="1" dirty="0">
                <a:solidFill>
                  <a:srgbClr val="FFC000"/>
                </a:solidFill>
                <a:cs typeface="Courier New" panose="02070309020205020404" pitchFamily="49" charset="0"/>
              </a:rPr>
              <a:t> must finish </a:t>
            </a:r>
            <a:r>
              <a:rPr lang="fr-BE" sz="1400" b="1" dirty="0" err="1">
                <a:solidFill>
                  <a:srgbClr val="FFC000"/>
                </a:solidFill>
                <a:cs typeface="Courier New" panose="02070309020205020404" pitchFamily="49" charset="0"/>
              </a:rPr>
              <a:t>his</a:t>
            </a:r>
            <a:r>
              <a:rPr lang="fr-BE" sz="1400" b="1" dirty="0">
                <a:solidFill>
                  <a:srgbClr val="FFC000"/>
                </a:solidFill>
                <a:cs typeface="Courier New" panose="02070309020205020404" pitchFamily="49" charset="0"/>
              </a:rPr>
              <a:t> </a:t>
            </a:r>
            <a:r>
              <a:rPr lang="fr-BE" sz="1400" b="1" dirty="0" err="1">
                <a:solidFill>
                  <a:srgbClr val="FFC000"/>
                </a:solidFill>
                <a:cs typeface="Courier New" panose="02070309020205020404" pitchFamily="49" charset="0"/>
              </a:rPr>
              <a:t>work</a:t>
            </a:r>
            <a:r>
              <a:rPr lang="fr-BE" sz="1400" b="1" dirty="0">
                <a:cs typeface="Courier New" panose="02070309020205020404" pitchFamily="49" charset="0"/>
              </a:rPr>
              <a:t>.</a:t>
            </a:r>
            <a:endParaRPr lang="en-US" sz="1200" dirty="0"/>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5" name="Down Arrow 4"/>
          <p:cNvSpPr/>
          <p:nvPr/>
        </p:nvSpPr>
        <p:spPr>
          <a:xfrm>
            <a:off x="7361057" y="4074981"/>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317921" y="4161595"/>
            <a:ext cx="3291373" cy="246221"/>
          </a:xfrm>
          <a:prstGeom prst="rect">
            <a:avLst/>
          </a:prstGeom>
          <a:noFill/>
          <a:ln w="38100">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fetch origin </a:t>
            </a:r>
            <a:r>
              <a:rPr lang="en-US" sz="1000" dirty="0" err="1">
                <a:latin typeface="Courier New" panose="02070309020205020404" pitchFamily="49" charset="0"/>
                <a:cs typeface="Courier New" panose="02070309020205020404" pitchFamily="49" charset="0"/>
              </a:rPr>
              <a:t>feature-jde:feature-jde</a:t>
            </a:r>
            <a:endParaRPr lang="en-US" sz="1000" dirty="0"/>
          </a:p>
        </p:txBody>
      </p:sp>
      <p:sp>
        <p:nvSpPr>
          <p:cNvPr id="8" name="Arrow: Pentagon 19">
            <a:extLst>
              <a:ext uri="{FF2B5EF4-FFF2-40B4-BE49-F238E27FC236}">
                <a16:creationId xmlns="" xmlns:a16="http://schemas.microsoft.com/office/drawing/2014/main" id="{AB1DE6F1-9C25-4CD4-81C8-2E23880EE284}"/>
              </a:ext>
            </a:extLst>
          </p:cNvPr>
          <p:cNvSpPr/>
          <p:nvPr/>
        </p:nvSpPr>
        <p:spPr>
          <a:xfrm rot="5400000">
            <a:off x="6348653" y="5049386"/>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9" name="Arrow: Pentagon 19">
            <a:extLst>
              <a:ext uri="{FF2B5EF4-FFF2-40B4-BE49-F238E27FC236}">
                <a16:creationId xmlns="" xmlns:a16="http://schemas.microsoft.com/office/drawing/2014/main" id="{AB1DE6F1-9C25-4CD4-81C8-2E23880EE284}"/>
              </a:ext>
            </a:extLst>
          </p:cNvPr>
          <p:cNvSpPr/>
          <p:nvPr/>
        </p:nvSpPr>
        <p:spPr>
          <a:xfrm rot="5400000">
            <a:off x="10692053" y="5049386"/>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0" name="Rectangle 9">
            <a:extLst>
              <a:ext uri="{FF2B5EF4-FFF2-40B4-BE49-F238E27FC236}">
                <a16:creationId xmlns="" xmlns:a16="http://schemas.microsoft.com/office/drawing/2014/main" id="{A3C9BA82-EF53-4EA4-BD3B-E3A3D61722FA}"/>
              </a:ext>
            </a:extLst>
          </p:cNvPr>
          <p:cNvSpPr/>
          <p:nvPr/>
        </p:nvSpPr>
        <p:spPr>
          <a:xfrm>
            <a:off x="9079454" y="6347012"/>
            <a:ext cx="1516828" cy="387276"/>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A3C9BA82-EF53-4EA4-BD3B-E3A3D61722FA}"/>
              </a:ext>
            </a:extLst>
          </p:cNvPr>
          <p:cNvSpPr/>
          <p:nvPr/>
        </p:nvSpPr>
        <p:spPr>
          <a:xfrm>
            <a:off x="9037802" y="2912989"/>
            <a:ext cx="1516828" cy="387276"/>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46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solidFill>
                  <a:schemeClr val="tx1"/>
                </a:solidFill>
                <a:cs typeface="Courier New" panose="02070309020205020404" pitchFamily="49" charset="0"/>
              </a:rPr>
              <a:t>Iwe</a:t>
            </a:r>
            <a:r>
              <a:rPr lang="fr-BE" sz="1400" b="1" dirty="0">
                <a:solidFill>
                  <a:schemeClr val="tx1"/>
                </a:solidFill>
                <a:cs typeface="Courier New" panose="02070309020205020404" pitchFamily="49" charset="0"/>
              </a:rPr>
              <a:t> </a:t>
            </a:r>
            <a:r>
              <a:rPr lang="fr-BE" sz="1400" dirty="0">
                <a:solidFill>
                  <a:schemeClr val="tx1"/>
                </a:solidFill>
                <a:cs typeface="Courier New" panose="02070309020205020404" pitchFamily="49" charset="0"/>
              </a:rPr>
              <a:t>do </a:t>
            </a:r>
            <a:r>
              <a:rPr lang="fr-BE" sz="1400" dirty="0" err="1">
                <a:solidFill>
                  <a:schemeClr val="tx1"/>
                </a:solidFill>
                <a:cs typeface="Courier New" panose="02070309020205020404" pitchFamily="49" charset="0"/>
              </a:rPr>
              <a:t>some</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commits</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Then</a:t>
            </a:r>
            <a:r>
              <a:rPr lang="fr-BE" sz="1400" dirty="0">
                <a:solidFill>
                  <a:schemeClr val="tx1"/>
                </a:solidFill>
                <a:cs typeface="Courier New" panose="02070309020205020404" pitchFamily="49" charset="0"/>
              </a:rPr>
              <a:t> switch to </a:t>
            </a:r>
            <a:r>
              <a:rPr lang="fr-BE" sz="1400" dirty="0" err="1">
                <a:solidFill>
                  <a:schemeClr val="tx1"/>
                </a:solidFill>
                <a:latin typeface="Courier New" panose="02070309020205020404" pitchFamily="49" charset="0"/>
                <a:cs typeface="Courier New" panose="02070309020205020404" pitchFamily="49" charset="0"/>
              </a:rPr>
              <a:t>dev</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branch</a:t>
            </a:r>
            <a:r>
              <a:rPr lang="fr-BE" sz="1400" dirty="0">
                <a:solidFill>
                  <a:schemeClr val="tx1"/>
                </a:solidFill>
                <a:cs typeface="Courier New" panose="02070309020205020404" pitchFamily="49" charset="0"/>
              </a:rPr>
              <a:t> and </a:t>
            </a:r>
            <a:r>
              <a:rPr lang="fr-BE" sz="1400" dirty="0" err="1">
                <a:solidFill>
                  <a:schemeClr val="tx1"/>
                </a:solidFill>
                <a:cs typeface="Courier New" panose="02070309020205020404" pitchFamily="49" charset="0"/>
              </a:rPr>
              <a:t>merge</a:t>
            </a:r>
            <a:r>
              <a:rPr lang="fr-BE" sz="1400" dirty="0">
                <a:solidFill>
                  <a:schemeClr val="tx1"/>
                </a:solidFill>
                <a:cs typeface="Courier New" panose="02070309020205020404" pitchFamily="49" charset="0"/>
              </a:rPr>
              <a:t>.</a:t>
            </a:r>
            <a:endParaRPr lang="en-US" sz="1200" dirty="0">
              <a:solidFill>
                <a:schemeClr val="tx1"/>
              </a:solidFill>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702" y="2079810"/>
            <a:ext cx="8586986" cy="4177554"/>
          </a:xfrm>
          <a:prstGeom prst="rect">
            <a:avLst/>
          </a:prstGeom>
        </p:spPr>
      </p:pic>
      <p:sp>
        <p:nvSpPr>
          <p:cNvPr id="9" name="Arrow: Pentagon 19">
            <a:extLst>
              <a:ext uri="{FF2B5EF4-FFF2-40B4-BE49-F238E27FC236}">
                <a16:creationId xmlns="" xmlns:a16="http://schemas.microsoft.com/office/drawing/2014/main" id="{AB1DE6F1-9C25-4CD4-81C8-2E23880EE284}"/>
              </a:ext>
            </a:extLst>
          </p:cNvPr>
          <p:cNvSpPr/>
          <p:nvPr/>
        </p:nvSpPr>
        <p:spPr>
          <a:xfrm rot="5400000">
            <a:off x="5910570" y="5875018"/>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0" name="Arrow: Pentagon 19">
            <a:extLst>
              <a:ext uri="{FF2B5EF4-FFF2-40B4-BE49-F238E27FC236}">
                <a16:creationId xmlns="" xmlns:a16="http://schemas.microsoft.com/office/drawing/2014/main" id="{AB1DE6F1-9C25-4CD4-81C8-2E23880EE284}"/>
              </a:ext>
            </a:extLst>
          </p:cNvPr>
          <p:cNvSpPr/>
          <p:nvPr/>
        </p:nvSpPr>
        <p:spPr>
          <a:xfrm rot="5400000">
            <a:off x="11143919" y="4886701"/>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1" name="TextBox 10"/>
          <p:cNvSpPr txBox="1"/>
          <p:nvPr/>
        </p:nvSpPr>
        <p:spPr>
          <a:xfrm>
            <a:off x="3593521" y="4053840"/>
            <a:ext cx="2278959" cy="246221"/>
          </a:xfrm>
          <a:prstGeom prst="rect">
            <a:avLst/>
          </a:prstGeom>
          <a:noFill/>
          <a:ln w="38100">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commit –m “Description”</a:t>
            </a:r>
          </a:p>
        </p:txBody>
      </p:sp>
      <p:sp>
        <p:nvSpPr>
          <p:cNvPr id="12" name="TextBox 11"/>
          <p:cNvSpPr txBox="1"/>
          <p:nvPr/>
        </p:nvSpPr>
        <p:spPr>
          <a:xfrm>
            <a:off x="7551010" y="4053838"/>
            <a:ext cx="1406780" cy="246221"/>
          </a:xfrm>
          <a:prstGeom prst="rect">
            <a:avLst/>
          </a:prstGeom>
          <a:noFill/>
          <a:ln w="38100">
            <a:solidFill>
              <a:schemeClr val="accent5">
                <a:lumMod val="60000"/>
                <a:lumOff val="40000"/>
              </a:schemeClr>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checkout dev</a:t>
            </a:r>
          </a:p>
        </p:txBody>
      </p:sp>
      <p:sp>
        <p:nvSpPr>
          <p:cNvPr id="13" name="Arrow: Pentagon 19">
            <a:extLst>
              <a:ext uri="{FF2B5EF4-FFF2-40B4-BE49-F238E27FC236}">
                <a16:creationId xmlns="" xmlns:a16="http://schemas.microsoft.com/office/drawing/2014/main" id="{AB1DE6F1-9C25-4CD4-81C8-2E23880EE284}"/>
              </a:ext>
            </a:extLst>
          </p:cNvPr>
          <p:cNvSpPr/>
          <p:nvPr/>
        </p:nvSpPr>
        <p:spPr>
          <a:xfrm rot="5400000">
            <a:off x="10111158" y="4886702"/>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4" name="Arrow: Pentagon 19">
            <a:extLst>
              <a:ext uri="{FF2B5EF4-FFF2-40B4-BE49-F238E27FC236}">
                <a16:creationId xmlns="" xmlns:a16="http://schemas.microsoft.com/office/drawing/2014/main" id="{AB1DE6F1-9C25-4CD4-81C8-2E23880EE284}"/>
              </a:ext>
            </a:extLst>
          </p:cNvPr>
          <p:cNvSpPr/>
          <p:nvPr/>
        </p:nvSpPr>
        <p:spPr>
          <a:xfrm rot="5400000">
            <a:off x="5462447" y="4907348"/>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5" name="Right Arrow 14"/>
          <p:cNvSpPr/>
          <p:nvPr/>
        </p:nvSpPr>
        <p:spPr>
          <a:xfrm>
            <a:off x="10490524" y="4860960"/>
            <a:ext cx="594360" cy="17432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418761" y="4053839"/>
            <a:ext cx="1796359" cy="246221"/>
          </a:xfrm>
          <a:prstGeom prst="rect">
            <a:avLst/>
          </a:prstGeom>
          <a:noFill/>
          <a:ln w="38100">
            <a:solidFill>
              <a:schemeClr val="accent5">
                <a:lumMod val="60000"/>
                <a:lumOff val="40000"/>
              </a:schemeClr>
            </a:solidFill>
          </a:ln>
        </p:spPr>
        <p:txBody>
          <a:bodyPr wrap="square" rtlCol="0">
            <a:spAutoFit/>
          </a:bodyPr>
          <a:lstStyle/>
          <a:p>
            <a:r>
              <a:rPr lang="fr-BE" sz="1000" dirty="0">
                <a:latin typeface="Courier New" panose="02070309020205020404" pitchFamily="49" charset="0"/>
                <a:cs typeface="Courier New" panose="02070309020205020404" pitchFamily="49" charset="0"/>
              </a:rPr>
              <a:t>git </a:t>
            </a:r>
            <a:r>
              <a:rPr lang="fr-BE" sz="1000" dirty="0" err="1">
                <a:latin typeface="Courier New" panose="02070309020205020404" pitchFamily="49" charset="0"/>
                <a:cs typeface="Courier New" panose="02070309020205020404" pitchFamily="49" charset="0"/>
              </a:rPr>
              <a:t>merge</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feature-jde</a:t>
            </a:r>
            <a:endParaRPr lang="en-US" sz="1000" dirty="0">
              <a:latin typeface="Courier New" panose="02070309020205020404" pitchFamily="49" charset="0"/>
              <a:cs typeface="Courier New" panose="02070309020205020404" pitchFamily="49" charset="0"/>
            </a:endParaRPr>
          </a:p>
        </p:txBody>
      </p:sp>
      <p:cxnSp>
        <p:nvCxnSpPr>
          <p:cNvPr id="18" name="Straight Arrow Connector 17"/>
          <p:cNvCxnSpPr/>
          <p:nvPr/>
        </p:nvCxnSpPr>
        <p:spPr>
          <a:xfrm>
            <a:off x="8892540" y="4329478"/>
            <a:ext cx="1127760" cy="531482"/>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698480" y="4329926"/>
            <a:ext cx="472488" cy="417334"/>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ight Arrow 22"/>
          <p:cNvSpPr/>
          <p:nvPr/>
        </p:nvSpPr>
        <p:spPr>
          <a:xfrm rot="14761602">
            <a:off x="10223152" y="5382814"/>
            <a:ext cx="553062" cy="136592"/>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Pentagon 19">
            <a:extLst>
              <a:ext uri="{FF2B5EF4-FFF2-40B4-BE49-F238E27FC236}">
                <a16:creationId xmlns="" xmlns:a16="http://schemas.microsoft.com/office/drawing/2014/main" id="{AB1DE6F1-9C25-4CD4-81C8-2E23880EE284}"/>
              </a:ext>
            </a:extLst>
          </p:cNvPr>
          <p:cNvSpPr/>
          <p:nvPr/>
        </p:nvSpPr>
        <p:spPr>
          <a:xfrm rot="5400000">
            <a:off x="10554224" y="5855541"/>
            <a:ext cx="240443" cy="98040"/>
          </a:xfrm>
          <a:prstGeom prst="homePlate">
            <a:avLst/>
          </a:prstGeom>
          <a:gradFill flip="none" rotWithShape="1">
            <a:gsLst>
              <a:gs pos="0">
                <a:srgbClr val="D274CB">
                  <a:tint val="66000"/>
                  <a:satMod val="160000"/>
                  <a:alpha val="20000"/>
                </a:srgbClr>
              </a:gs>
              <a:gs pos="50000">
                <a:srgbClr val="D274CB">
                  <a:tint val="44500"/>
                  <a:satMod val="160000"/>
                </a:srgbClr>
              </a:gs>
              <a:gs pos="100000">
                <a:srgbClr val="D274CB">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Tree>
    <p:extLst>
      <p:ext uri="{BB962C8B-B14F-4D97-AF65-F5344CB8AC3E}">
        <p14:creationId xmlns:p14="http://schemas.microsoft.com/office/powerpoint/2010/main" val="280332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660" y="1871008"/>
            <a:ext cx="8830235" cy="4547006"/>
          </a:xfrm>
          <a:prstGeom prst="rect">
            <a:avLst/>
          </a:prstGeo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solidFill>
                  <a:schemeClr val="tx1"/>
                </a:solidFill>
                <a:cs typeface="Courier New" panose="02070309020205020404" pitchFamily="49" charset="0"/>
              </a:rPr>
              <a:t>Iwe</a:t>
            </a:r>
            <a:r>
              <a:rPr lang="fr-BE" sz="1400" b="1" dirty="0">
                <a:solidFill>
                  <a:schemeClr val="tx1"/>
                </a:solidFill>
                <a:cs typeface="Courier New" panose="02070309020205020404" pitchFamily="49" charset="0"/>
              </a:rPr>
              <a:t> </a:t>
            </a:r>
            <a:r>
              <a:rPr lang="fr-BE" sz="1400" dirty="0">
                <a:solidFill>
                  <a:schemeClr val="tx1"/>
                </a:solidFill>
                <a:cs typeface="Courier New" panose="02070309020205020404" pitchFamily="49" charset="0"/>
              </a:rPr>
              <a:t>push the </a:t>
            </a:r>
            <a:r>
              <a:rPr lang="fr-BE" sz="1400" dirty="0" err="1" smtClean="0">
                <a:solidFill>
                  <a:schemeClr val="tx1"/>
                </a:solidFill>
                <a:cs typeface="Courier New" panose="02070309020205020404" pitchFamily="49" charset="0"/>
              </a:rPr>
              <a:t>commits</a:t>
            </a:r>
            <a:r>
              <a:rPr lang="fr-BE" sz="1400" dirty="0" smtClean="0">
                <a:solidFill>
                  <a:schemeClr val="tx1"/>
                </a:solidFill>
                <a:cs typeface="Courier New" panose="02070309020205020404" pitchFamily="49" charset="0"/>
              </a:rPr>
              <a:t> for </a:t>
            </a:r>
            <a:r>
              <a:rPr lang="fr-BE" sz="1400" b="1" dirty="0" err="1" smtClean="0">
                <a:solidFill>
                  <a:srgbClr val="FFC000"/>
                </a:solidFill>
                <a:latin typeface="Courier New" panose="02070309020205020404" pitchFamily="49" charset="0"/>
                <a:cs typeface="Courier New" panose="02070309020205020404" pitchFamily="49" charset="0"/>
              </a:rPr>
              <a:t>dev</a:t>
            </a:r>
            <a:r>
              <a:rPr lang="fr-BE" sz="1400" b="1" dirty="0" smtClean="0">
                <a:solidFill>
                  <a:srgbClr val="FFC000"/>
                </a:solidFill>
                <a:cs typeface="Courier New" panose="02070309020205020404" pitchFamily="49" charset="0"/>
              </a:rPr>
              <a:t> </a:t>
            </a:r>
            <a:r>
              <a:rPr lang="fr-BE" sz="1400" b="1" dirty="0" err="1" smtClean="0">
                <a:solidFill>
                  <a:srgbClr val="FFC000"/>
                </a:solidFill>
                <a:cs typeface="Courier New" panose="02070309020205020404" pitchFamily="49" charset="0"/>
              </a:rPr>
              <a:t>only</a:t>
            </a:r>
            <a:r>
              <a:rPr lang="fr-BE" sz="1400" dirty="0" smtClean="0">
                <a:solidFill>
                  <a:schemeClr val="tx1"/>
                </a:solidFill>
                <a:cs typeface="Courier New" panose="02070309020205020404" pitchFamily="49" charset="0"/>
              </a:rPr>
              <a:t>. </a:t>
            </a:r>
            <a:r>
              <a:rPr lang="fr-BE" sz="1400" dirty="0" err="1" smtClean="0">
                <a:solidFill>
                  <a:schemeClr val="tx1"/>
                </a:solidFill>
                <a:cs typeface="Courier New" panose="02070309020205020404" pitchFamily="49" charset="0"/>
              </a:rPr>
              <a:t>After</a:t>
            </a:r>
            <a:r>
              <a:rPr lang="fr-BE" sz="1400" dirty="0" smtClean="0">
                <a:solidFill>
                  <a:schemeClr val="tx1"/>
                </a:solidFill>
                <a:cs typeface="Courier New" panose="02070309020205020404" pitchFamily="49" charset="0"/>
              </a:rPr>
              <a:t> </a:t>
            </a:r>
            <a:r>
              <a:rPr lang="fr-BE" sz="1400" b="1" dirty="0" err="1" smtClean="0">
                <a:solidFill>
                  <a:schemeClr val="accent1">
                    <a:lumMod val="40000"/>
                    <a:lumOff val="60000"/>
                  </a:schemeClr>
                </a:solidFill>
                <a:cs typeface="Courier New" panose="02070309020205020404" pitchFamily="49" charset="0"/>
              </a:rPr>
              <a:t>she</a:t>
            </a:r>
            <a:r>
              <a:rPr lang="fr-BE" sz="1400" b="1" dirty="0" smtClean="0">
                <a:solidFill>
                  <a:schemeClr val="accent1">
                    <a:lumMod val="40000"/>
                    <a:lumOff val="60000"/>
                  </a:schemeClr>
                </a:solidFill>
                <a:cs typeface="Courier New" panose="02070309020205020404" pitchFamily="49" charset="0"/>
              </a:rPr>
              <a:t> </a:t>
            </a:r>
            <a:r>
              <a:rPr lang="fr-BE" sz="1400" b="1" dirty="0" err="1" smtClean="0">
                <a:solidFill>
                  <a:schemeClr val="accent1">
                    <a:lumMod val="40000"/>
                    <a:lumOff val="60000"/>
                  </a:schemeClr>
                </a:solidFill>
                <a:cs typeface="Courier New" panose="02070309020205020404" pitchFamily="49" charset="0"/>
              </a:rPr>
              <a:t>deletes</a:t>
            </a:r>
            <a:r>
              <a:rPr lang="fr-BE" sz="1400" b="1" dirty="0" smtClean="0">
                <a:solidFill>
                  <a:schemeClr val="accent1">
                    <a:lumMod val="40000"/>
                    <a:lumOff val="60000"/>
                  </a:schemeClr>
                </a:solidFill>
                <a:cs typeface="Courier New" panose="02070309020205020404" pitchFamily="49" charset="0"/>
              </a:rPr>
              <a:t> </a:t>
            </a:r>
            <a:r>
              <a:rPr lang="fr-BE" sz="1400" dirty="0" err="1" smtClean="0">
                <a:solidFill>
                  <a:schemeClr val="tx1"/>
                </a:solidFill>
                <a:latin typeface="Courier New" panose="02070309020205020404" pitchFamily="49" charset="0"/>
                <a:cs typeface="Courier New" panose="02070309020205020404" pitchFamily="49" charset="0"/>
              </a:rPr>
              <a:t>feature-jde</a:t>
            </a:r>
            <a:r>
              <a:rPr lang="fr-BE" sz="1400" dirty="0" smtClean="0">
                <a:solidFill>
                  <a:schemeClr val="tx1"/>
                </a:solidFill>
                <a:latin typeface="+mj-lt"/>
                <a:cs typeface="Courier New" panose="02070309020205020404" pitchFamily="49" charset="0"/>
              </a:rPr>
              <a:t> </a:t>
            </a:r>
            <a:r>
              <a:rPr lang="fr-BE" sz="1400" dirty="0" err="1" smtClean="0">
                <a:solidFill>
                  <a:schemeClr val="tx1"/>
                </a:solidFill>
                <a:latin typeface="+mj-lt"/>
                <a:cs typeface="Courier New" panose="02070309020205020404" pitchFamily="49" charset="0"/>
              </a:rPr>
              <a:t>branch</a:t>
            </a:r>
            <a:r>
              <a:rPr lang="fr-BE" sz="1400" dirty="0" smtClean="0">
                <a:solidFill>
                  <a:schemeClr val="tx1"/>
                </a:solidFill>
                <a:latin typeface="+mj-lt"/>
                <a:cs typeface="Courier New" panose="02070309020205020404" pitchFamily="49" charset="0"/>
              </a:rPr>
              <a:t> </a:t>
            </a:r>
            <a:r>
              <a:rPr lang="fr-BE" sz="1400" dirty="0" smtClean="0">
                <a:solidFill>
                  <a:schemeClr val="tx1"/>
                </a:solidFill>
                <a:cs typeface="Courier New" panose="02070309020205020404" pitchFamily="49" charset="0"/>
              </a:rPr>
              <a:t>(</a:t>
            </a:r>
            <a:r>
              <a:rPr lang="fr-BE" sz="1400" b="1" dirty="0" smtClean="0">
                <a:solidFill>
                  <a:schemeClr val="tx1"/>
                </a:solidFill>
                <a:cs typeface="Courier New" panose="02070309020205020404" pitchFamily="49" charset="0"/>
              </a:rPr>
              <a:t>local</a:t>
            </a:r>
            <a:r>
              <a:rPr lang="fr-BE" sz="1400" dirty="0" smtClean="0">
                <a:solidFill>
                  <a:schemeClr val="tx1"/>
                </a:solidFill>
                <a:cs typeface="Courier New" panose="02070309020205020404" pitchFamily="49" charset="0"/>
              </a:rPr>
              <a:t> and </a:t>
            </a:r>
            <a:r>
              <a:rPr lang="fr-BE" sz="1400" b="1" dirty="0" err="1" smtClean="0">
                <a:solidFill>
                  <a:schemeClr val="tx1"/>
                </a:solidFill>
                <a:cs typeface="Courier New" panose="02070309020205020404" pitchFamily="49" charset="0"/>
              </a:rPr>
              <a:t>remote</a:t>
            </a:r>
            <a:r>
              <a:rPr lang="fr-BE" sz="1400" dirty="0" smtClean="0">
                <a:solidFill>
                  <a:schemeClr val="tx1"/>
                </a:solidFill>
                <a:cs typeface="Courier New" panose="02070309020205020404" pitchFamily="49" charset="0"/>
              </a:rPr>
              <a:t>)</a:t>
            </a: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9" name="Arrow: Pentagon 19">
            <a:extLst>
              <a:ext uri="{FF2B5EF4-FFF2-40B4-BE49-F238E27FC236}">
                <a16:creationId xmlns="" xmlns:a16="http://schemas.microsoft.com/office/drawing/2014/main" id="{AB1DE6F1-9C25-4CD4-81C8-2E23880EE284}"/>
              </a:ext>
            </a:extLst>
          </p:cNvPr>
          <p:cNvSpPr/>
          <p:nvPr/>
        </p:nvSpPr>
        <p:spPr>
          <a:xfrm rot="5400000">
            <a:off x="6738140" y="2154962"/>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0" name="Arrow: Pentagon 19">
            <a:extLst>
              <a:ext uri="{FF2B5EF4-FFF2-40B4-BE49-F238E27FC236}">
                <a16:creationId xmlns="" xmlns:a16="http://schemas.microsoft.com/office/drawing/2014/main" id="{AB1DE6F1-9C25-4CD4-81C8-2E23880EE284}"/>
              </a:ext>
            </a:extLst>
          </p:cNvPr>
          <p:cNvSpPr/>
          <p:nvPr/>
        </p:nvSpPr>
        <p:spPr>
          <a:xfrm rot="5400000">
            <a:off x="5216930" y="2679641"/>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 name="Oval 4"/>
          <p:cNvSpPr/>
          <p:nvPr/>
        </p:nvSpPr>
        <p:spPr>
          <a:xfrm>
            <a:off x="5140218" y="2438281"/>
            <a:ext cx="420624" cy="884606"/>
          </a:xfrm>
          <a:prstGeom prst="ellipse">
            <a:avLst/>
          </a:prstGeom>
          <a:noFill/>
          <a:ln>
            <a:solidFill>
              <a:srgbClr val="D274C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595061" y="3902977"/>
            <a:ext cx="1666819" cy="246221"/>
          </a:xfrm>
          <a:prstGeom prst="rect">
            <a:avLst/>
          </a:prstGeom>
          <a:noFill/>
          <a:ln w="38100">
            <a:solidFill>
              <a:schemeClr val="bg2">
                <a:lumMod val="75000"/>
              </a:schemeClr>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a:latin typeface="Courier New" panose="02070309020205020404" pitchFamily="49" charset="0"/>
                <a:cs typeface="Courier New" panose="02070309020205020404" pitchFamily="49" charset="0"/>
              </a:rPr>
              <a:t>push </a:t>
            </a:r>
            <a:r>
              <a:rPr lang="fr-BE" sz="1000" dirty="0" err="1">
                <a:latin typeface="Courier New" panose="02070309020205020404" pitchFamily="49" charset="0"/>
                <a:cs typeface="Courier New" panose="02070309020205020404" pitchFamily="49" charset="0"/>
              </a:rPr>
              <a:t>origin</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dev</a:t>
            </a:r>
            <a:endParaRPr lang="en-US" sz="1000" dirty="0">
              <a:latin typeface="Courier New" panose="02070309020205020404" pitchFamily="49" charset="0"/>
              <a:cs typeface="Courier New" panose="02070309020205020404" pitchFamily="49" charset="0"/>
            </a:endParaRPr>
          </a:p>
        </p:txBody>
      </p:sp>
      <p:sp>
        <p:nvSpPr>
          <p:cNvPr id="18" name="Down Arrow 17"/>
          <p:cNvSpPr/>
          <p:nvPr/>
        </p:nvSpPr>
        <p:spPr>
          <a:xfrm rot="10800000">
            <a:off x="3679101" y="3816363"/>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890328">
            <a:off x="5946081" y="4273197"/>
            <a:ext cx="978071" cy="2256876"/>
          </a:xfrm>
          <a:prstGeom prst="ellipse">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3849897">
            <a:off x="6010826" y="1995454"/>
            <a:ext cx="630035" cy="1593746"/>
          </a:xfrm>
          <a:prstGeom prst="ellipse">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62AE500C-A475-45E1-9C11-CD5C0A8E3D1C}"/>
              </a:ext>
            </a:extLst>
          </p:cNvPr>
          <p:cNvSpPr txBox="1"/>
          <p:nvPr/>
        </p:nvSpPr>
        <p:spPr>
          <a:xfrm>
            <a:off x="3751682" y="1781166"/>
            <a:ext cx="2680086" cy="338554"/>
          </a:xfrm>
          <a:prstGeom prst="rect">
            <a:avLst/>
          </a:prstGeom>
          <a:noFill/>
          <a:ln w="19050">
            <a:solidFill>
              <a:srgbClr val="D274CB"/>
            </a:solidFill>
            <a:prstDash val="sysDot"/>
          </a:ln>
        </p:spPr>
        <p:txBody>
          <a:bodyPr wrap="square" rtlCol="0">
            <a:spAutoFit/>
          </a:bodyPr>
          <a:lstStyle/>
          <a:p>
            <a:r>
              <a:rPr lang="en-US" sz="800" dirty="0">
                <a:latin typeface="+mj-lt"/>
                <a:cs typeface="Courier New" panose="02070309020205020404" pitchFamily="49" charset="0"/>
              </a:rPr>
              <a:t>Please pay attention : the </a:t>
            </a:r>
            <a:r>
              <a:rPr lang="en-US" sz="800" dirty="0">
                <a:latin typeface="Courier New" panose="02070309020205020404" pitchFamily="49" charset="0"/>
                <a:cs typeface="Courier New" panose="02070309020205020404" pitchFamily="49" charset="0"/>
              </a:rPr>
              <a:t>feature-</a:t>
            </a:r>
            <a:r>
              <a:rPr lang="en-US" sz="800" dirty="0" err="1">
                <a:latin typeface="Courier New" panose="02070309020205020404" pitchFamily="49" charset="0"/>
                <a:cs typeface="Courier New" panose="02070309020205020404" pitchFamily="49" charset="0"/>
              </a:rPr>
              <a:t>jde</a:t>
            </a:r>
            <a:r>
              <a:rPr lang="en-US" sz="800" dirty="0">
                <a:latin typeface="+mj-lt"/>
                <a:cs typeface="Courier New" panose="02070309020205020404" pitchFamily="49" charset="0"/>
              </a:rPr>
              <a:t> pointer is still at the same place</a:t>
            </a:r>
          </a:p>
        </p:txBody>
      </p:sp>
      <p:cxnSp>
        <p:nvCxnSpPr>
          <p:cNvPr id="4" name="Straight Arrow Connector 3">
            <a:extLst>
              <a:ext uri="{FF2B5EF4-FFF2-40B4-BE49-F238E27FC236}">
                <a16:creationId xmlns="" xmlns:a16="http://schemas.microsoft.com/office/drawing/2014/main" id="{03E7440C-97B4-4B37-8A42-65419AA36CEE}"/>
              </a:ext>
            </a:extLst>
          </p:cNvPr>
          <p:cNvCxnSpPr>
            <a:cxnSpLocks/>
          </p:cNvCxnSpPr>
          <p:nvPr/>
        </p:nvCxnSpPr>
        <p:spPr>
          <a:xfrm>
            <a:off x="4590751" y="2119720"/>
            <a:ext cx="549467" cy="495858"/>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
        <p:nvSpPr>
          <p:cNvPr id="26" name="Arrow: Pentagon 19">
            <a:extLst>
              <a:ext uri="{FF2B5EF4-FFF2-40B4-BE49-F238E27FC236}">
                <a16:creationId xmlns="" xmlns:a16="http://schemas.microsoft.com/office/drawing/2014/main" id="{AB1DE6F1-9C25-4CD4-81C8-2E23880EE284}"/>
              </a:ext>
            </a:extLst>
          </p:cNvPr>
          <p:cNvSpPr/>
          <p:nvPr/>
        </p:nvSpPr>
        <p:spPr>
          <a:xfrm rot="5400000">
            <a:off x="6738140" y="4540369"/>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7" name="Arrow: Pentagon 19">
            <a:extLst>
              <a:ext uri="{FF2B5EF4-FFF2-40B4-BE49-F238E27FC236}">
                <a16:creationId xmlns="" xmlns:a16="http://schemas.microsoft.com/office/drawing/2014/main" id="{AB1DE6F1-9C25-4CD4-81C8-2E23880EE284}"/>
              </a:ext>
            </a:extLst>
          </p:cNvPr>
          <p:cNvSpPr/>
          <p:nvPr/>
        </p:nvSpPr>
        <p:spPr>
          <a:xfrm rot="5400000">
            <a:off x="11289123" y="4540370"/>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2" name="TextBox 31"/>
          <p:cNvSpPr txBox="1"/>
          <p:nvPr/>
        </p:nvSpPr>
        <p:spPr>
          <a:xfrm>
            <a:off x="8270949" y="3826032"/>
            <a:ext cx="2939595" cy="400110"/>
          </a:xfrm>
          <a:prstGeom prst="rect">
            <a:avLst/>
          </a:prstGeom>
          <a:noFill/>
          <a:ln w="38100">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err="1" smtClean="0">
                <a:latin typeface="Courier New" panose="02070309020205020404" pitchFamily="49" charset="0"/>
                <a:cs typeface="Courier New" panose="02070309020205020404" pitchFamily="49" charset="0"/>
              </a:rPr>
              <a:t>branch</a:t>
            </a:r>
            <a:r>
              <a:rPr lang="fr-BE" sz="1000" dirty="0" smtClean="0">
                <a:latin typeface="Courier New" panose="02070309020205020404" pitchFamily="49" charset="0"/>
                <a:cs typeface="Courier New" panose="02070309020205020404" pitchFamily="49" charset="0"/>
              </a:rPr>
              <a:t> –D </a:t>
            </a:r>
            <a:r>
              <a:rPr lang="fr-BE" sz="1000" dirty="0" err="1" smtClean="0">
                <a:latin typeface="Courier New" panose="02070309020205020404" pitchFamily="49" charset="0"/>
                <a:cs typeface="Courier New" panose="02070309020205020404" pitchFamily="49" charset="0"/>
              </a:rPr>
              <a:t>feature-jde</a:t>
            </a:r>
            <a:endParaRPr lang="fr-BE" sz="1000" dirty="0" smtClean="0">
              <a:latin typeface="Courier New" panose="02070309020205020404" pitchFamily="49" charset="0"/>
              <a:cs typeface="Courier New" panose="02070309020205020404" pitchFamily="49" charset="0"/>
            </a:endParaRPr>
          </a:p>
          <a:p>
            <a:r>
              <a:rPr lang="fr-BE" sz="1000" dirty="0" smtClean="0">
                <a:latin typeface="Courier New" panose="02070309020205020404" pitchFamily="49" charset="0"/>
                <a:cs typeface="Courier New" panose="02070309020205020404" pitchFamily="49" charset="0"/>
              </a:rPr>
              <a:t>git push </a:t>
            </a:r>
            <a:r>
              <a:rPr lang="fr-BE" sz="1000" dirty="0" err="1" smtClean="0">
                <a:latin typeface="Courier New" panose="02070309020205020404" pitchFamily="49" charset="0"/>
                <a:cs typeface="Courier New" panose="02070309020205020404" pitchFamily="49" charset="0"/>
              </a:rPr>
              <a:t>origin</a:t>
            </a:r>
            <a:r>
              <a:rPr lang="fr-BE" sz="1000" dirty="0" smtClean="0">
                <a:latin typeface="Courier New" panose="02070309020205020404" pitchFamily="49" charset="0"/>
                <a:cs typeface="Courier New" panose="02070309020205020404" pitchFamily="49" charset="0"/>
              </a:rPr>
              <a:t> –</a:t>
            </a:r>
            <a:r>
              <a:rPr lang="fr-BE" sz="1000" dirty="0" err="1" smtClean="0">
                <a:latin typeface="Courier New" panose="02070309020205020404" pitchFamily="49" charset="0"/>
                <a:cs typeface="Courier New" panose="02070309020205020404" pitchFamily="49" charset="0"/>
              </a:rPr>
              <a:t>delete</a:t>
            </a:r>
            <a:r>
              <a:rPr lang="fr-BE" sz="1000" dirty="0" smtClean="0">
                <a:latin typeface="Courier New" panose="02070309020205020404" pitchFamily="49" charset="0"/>
                <a:cs typeface="Courier New" panose="02070309020205020404" pitchFamily="49" charset="0"/>
              </a:rPr>
              <a:t> </a:t>
            </a:r>
            <a:r>
              <a:rPr lang="fr-BE" sz="1000" dirty="0" err="1" smtClean="0">
                <a:latin typeface="Courier New" panose="02070309020205020404" pitchFamily="49" charset="0"/>
                <a:cs typeface="Courier New" panose="02070309020205020404" pitchFamily="49" charset="0"/>
              </a:rPr>
              <a:t>feature-jde</a:t>
            </a:r>
            <a:r>
              <a:rPr lang="fr-BE" sz="1000" dirty="0" smtClean="0">
                <a:latin typeface="Courier New" panose="02070309020205020404" pitchFamily="49" charset="0"/>
                <a:cs typeface="Courier New" panose="02070309020205020404" pitchFamily="49" charset="0"/>
              </a:rPr>
              <a:t> </a:t>
            </a:r>
            <a:endParaRPr lang="en-US"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3345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animBg="1"/>
      <p:bldP spid="16" grpId="0" animBg="1"/>
      <p:bldP spid="18" grpId="0" animBg="1"/>
      <p:bldP spid="28" grpId="0" animBg="1"/>
      <p:bldP spid="29" grpId="0" animBg="1"/>
      <p:bldP spid="22" grpId="0" animBg="1"/>
      <p:bldP spid="27"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repositories (schema) </a:t>
            </a:r>
          </a:p>
        </p:txBody>
      </p:sp>
      <p:sp>
        <p:nvSpPr>
          <p:cNvPr id="15" name="Content Placeholder 3">
            <a:extLst>
              <a:ext uri="{FF2B5EF4-FFF2-40B4-BE49-F238E27FC236}">
                <a16:creationId xmlns="" xmlns:a16="http://schemas.microsoft.com/office/drawing/2014/main" id="{BA99D68C-283A-4A7C-83B0-80850B8DB46C}"/>
              </a:ext>
            </a:extLst>
          </p:cNvPr>
          <p:cNvSpPr txBox="1">
            <a:spLocks/>
          </p:cNvSpPr>
          <p:nvPr/>
        </p:nvSpPr>
        <p:spPr>
          <a:xfrm>
            <a:off x="2351194" y="1947697"/>
            <a:ext cx="8915400" cy="42861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1">
              <a:buFontTx/>
              <a:buChar char="-"/>
            </a:pPr>
            <a:endParaRPr lang="en-US" dirty="0"/>
          </a:p>
        </p:txBody>
      </p:sp>
      <p:pic>
        <p:nvPicPr>
          <p:cNvPr id="5" name="Picture 4">
            <a:extLst>
              <a:ext uri="{FF2B5EF4-FFF2-40B4-BE49-F238E27FC236}">
                <a16:creationId xmlns="" xmlns:a16="http://schemas.microsoft.com/office/drawing/2014/main" id="{1DA89424-7281-4FC4-966F-603964711943}"/>
              </a:ext>
            </a:extLst>
          </p:cNvPr>
          <p:cNvPicPr>
            <a:picLocks noChangeAspect="1"/>
          </p:cNvPicPr>
          <p:nvPr/>
        </p:nvPicPr>
        <p:blipFill>
          <a:blip r:embed="rId2"/>
          <a:stretch>
            <a:fillRect/>
          </a:stretch>
        </p:blipFill>
        <p:spPr>
          <a:xfrm>
            <a:off x="2648999" y="3118953"/>
            <a:ext cx="1882097" cy="1405019"/>
          </a:xfrm>
          <a:prstGeom prst="rect">
            <a:avLst/>
          </a:prstGeom>
        </p:spPr>
      </p:pic>
      <p:cxnSp>
        <p:nvCxnSpPr>
          <p:cNvPr id="6" name="Straight Arrow Connector 5">
            <a:extLst>
              <a:ext uri="{FF2B5EF4-FFF2-40B4-BE49-F238E27FC236}">
                <a16:creationId xmlns="" xmlns:a16="http://schemas.microsoft.com/office/drawing/2014/main" id="{66EDF4F9-EE1B-4624-ABF4-CF0E40E0A3B8}"/>
              </a:ext>
            </a:extLst>
          </p:cNvPr>
          <p:cNvCxnSpPr>
            <a:cxnSpLocks/>
            <a:stCxn id="5" idx="0"/>
          </p:cNvCxnSpPr>
          <p:nvPr/>
        </p:nvCxnSpPr>
        <p:spPr>
          <a:xfrm flipV="1">
            <a:off x="3590048" y="2245896"/>
            <a:ext cx="695951" cy="87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85999" y="1627610"/>
            <a:ext cx="6430654" cy="4387703"/>
          </a:xfrm>
        </p:spPr>
      </p:pic>
    </p:spTree>
    <p:extLst>
      <p:ext uri="{BB962C8B-B14F-4D97-AF65-F5344CB8AC3E}">
        <p14:creationId xmlns:p14="http://schemas.microsoft.com/office/powerpoint/2010/main" val="236971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495" y="2124635"/>
            <a:ext cx="8973059" cy="4224542"/>
          </a:xfrm>
          <a:prstGeom prst="rect">
            <a:avLst/>
          </a:prstGeo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solidFill>
                  <a:srgbClr val="00B050"/>
                </a:solidFill>
                <a:cs typeface="Courier New" panose="02070309020205020404" pitchFamily="49" charset="0"/>
              </a:rPr>
              <a:t>Jde</a:t>
            </a:r>
            <a:r>
              <a:rPr lang="fr-BE" sz="1400" b="1" dirty="0">
                <a:solidFill>
                  <a:srgbClr val="00B050"/>
                </a:solidFill>
                <a:cs typeface="Courier New" panose="02070309020205020404" pitchFamily="49" charset="0"/>
              </a:rPr>
              <a:t> </a:t>
            </a:r>
            <a:r>
              <a:rPr lang="fr-BE" sz="1400" b="1" dirty="0" err="1">
                <a:solidFill>
                  <a:srgbClr val="00B050"/>
                </a:solidFill>
                <a:cs typeface="Courier New" panose="02070309020205020404" pitchFamily="49" charset="0"/>
              </a:rPr>
              <a:t>comes</a:t>
            </a:r>
            <a:r>
              <a:rPr lang="fr-BE" sz="1400" b="1" dirty="0">
                <a:solidFill>
                  <a:srgbClr val="00B050"/>
                </a:solidFill>
                <a:cs typeface="Courier New" panose="02070309020205020404" pitchFamily="49" charset="0"/>
              </a:rPr>
              <a:t> back </a:t>
            </a:r>
            <a:r>
              <a:rPr lang="fr-BE" sz="1400" dirty="0">
                <a:solidFill>
                  <a:schemeClr val="tx1"/>
                </a:solidFill>
                <a:cs typeface="Courier New" panose="02070309020205020404" pitchFamily="49" charset="0"/>
              </a:rPr>
              <a:t>and must update </a:t>
            </a:r>
            <a:r>
              <a:rPr lang="fr-BE" sz="1400" b="1" dirty="0" err="1">
                <a:solidFill>
                  <a:srgbClr val="FFC000"/>
                </a:solidFill>
                <a:cs typeface="Courier New" panose="02070309020205020404" pitchFamily="49" charset="0"/>
              </a:rPr>
              <a:t>his</a:t>
            </a:r>
            <a:r>
              <a:rPr lang="fr-BE" sz="1400" b="1" dirty="0">
                <a:solidFill>
                  <a:srgbClr val="FFC000"/>
                </a:solidFill>
                <a:cs typeface="Courier New" panose="02070309020205020404" pitchFamily="49" charset="0"/>
              </a:rPr>
              <a:t> </a:t>
            </a:r>
            <a:r>
              <a:rPr lang="fr-BE" sz="1400" b="1" dirty="0" err="1" smtClean="0">
                <a:solidFill>
                  <a:srgbClr val="FFC000"/>
                </a:solidFill>
                <a:latin typeface="Courier New" panose="02070309020205020404" pitchFamily="49" charset="0"/>
                <a:cs typeface="Courier New" panose="02070309020205020404" pitchFamily="49" charset="0"/>
              </a:rPr>
              <a:t>dev</a:t>
            </a:r>
            <a:r>
              <a:rPr lang="fr-BE" sz="1400" b="1" dirty="0" smtClean="0">
                <a:solidFill>
                  <a:srgbClr val="FFC000"/>
                </a:solidFill>
                <a:cs typeface="Courier New" panose="02070309020205020404" pitchFamily="49" charset="0"/>
              </a:rPr>
              <a:t> </a:t>
            </a:r>
            <a:r>
              <a:rPr lang="fr-BE" sz="1400" b="1" dirty="0" err="1" smtClean="0">
                <a:solidFill>
                  <a:srgbClr val="FFC000"/>
                </a:solidFill>
                <a:cs typeface="Courier New" panose="02070309020205020404" pitchFamily="49" charset="0"/>
              </a:rPr>
              <a:t>branch</a:t>
            </a:r>
            <a:r>
              <a:rPr lang="fr-BE" sz="1400" b="1" dirty="0" smtClean="0">
                <a:solidFill>
                  <a:srgbClr val="FFC000"/>
                </a:solidFill>
                <a:cs typeface="Courier New" panose="02070309020205020404" pitchFamily="49" charset="0"/>
              </a:rPr>
              <a:t> </a:t>
            </a:r>
            <a:r>
              <a:rPr lang="fr-BE" sz="1400" b="1" dirty="0" err="1" smtClean="0">
                <a:solidFill>
                  <a:srgbClr val="FFC000"/>
                </a:solidFill>
                <a:cs typeface="Courier New" panose="02070309020205020404" pitchFamily="49" charset="0"/>
              </a:rPr>
              <a:t>only</a:t>
            </a:r>
            <a:r>
              <a:rPr lang="fr-BE" sz="1400" dirty="0" smtClean="0">
                <a:solidFill>
                  <a:schemeClr val="tx1"/>
                </a:solidFill>
                <a:cs typeface="Courier New" panose="02070309020205020404" pitchFamily="49" charset="0"/>
              </a:rPr>
              <a:t>. </a:t>
            </a:r>
            <a:r>
              <a:rPr lang="fr-BE" sz="1400" b="1" dirty="0">
                <a:solidFill>
                  <a:schemeClr val="tx1"/>
                </a:solidFill>
                <a:cs typeface="Courier New" panose="02070309020205020404" pitchFamily="49" charset="0"/>
              </a:rPr>
              <a:t>As </a:t>
            </a:r>
            <a:r>
              <a:rPr lang="fr-BE" sz="1400" b="1" dirty="0" err="1">
                <a:solidFill>
                  <a:schemeClr val="tx1"/>
                </a:solidFill>
                <a:cs typeface="Courier New" panose="02070309020205020404" pitchFamily="49" charset="0"/>
              </a:rPr>
              <a:t>he</a:t>
            </a:r>
            <a:r>
              <a:rPr lang="fr-BE" sz="1400" b="1" dirty="0">
                <a:solidFill>
                  <a:schemeClr val="tx1"/>
                </a:solidFill>
                <a:cs typeface="Courier New" panose="02070309020205020404" pitchFamily="49" charset="0"/>
              </a:rPr>
              <a:t> </a:t>
            </a:r>
            <a:r>
              <a:rPr lang="fr-BE" sz="1400" b="1" dirty="0" err="1">
                <a:solidFill>
                  <a:schemeClr val="tx1"/>
                </a:solidFill>
                <a:cs typeface="Courier New" panose="02070309020205020404" pitchFamily="49" charset="0"/>
              </a:rPr>
              <a:t>was</a:t>
            </a:r>
            <a:r>
              <a:rPr lang="fr-BE" sz="1400" b="1" dirty="0">
                <a:solidFill>
                  <a:schemeClr val="tx1"/>
                </a:solidFill>
                <a:cs typeface="Courier New" panose="02070309020205020404" pitchFamily="49" charset="0"/>
              </a:rPr>
              <a:t> on </a:t>
            </a:r>
            <a:r>
              <a:rPr lang="fr-BE" sz="1400" b="1" dirty="0" err="1">
                <a:solidFill>
                  <a:srgbClr val="D274CB"/>
                </a:solidFill>
                <a:latin typeface="Courier New" panose="02070309020205020404" pitchFamily="49" charset="0"/>
                <a:cs typeface="Courier New" panose="02070309020205020404" pitchFamily="49" charset="0"/>
              </a:rPr>
              <a:t>feature-jde</a:t>
            </a:r>
            <a:r>
              <a:rPr lang="fr-BE" sz="1400" b="1" dirty="0">
                <a:solidFill>
                  <a:schemeClr val="tx1"/>
                </a:solidFill>
                <a:cs typeface="Courier New" panose="02070309020205020404" pitchFamily="49" charset="0"/>
              </a:rPr>
              <a:t> </a:t>
            </a:r>
            <a:r>
              <a:rPr lang="fr-BE" sz="1400" b="1" dirty="0" err="1">
                <a:solidFill>
                  <a:schemeClr val="tx1"/>
                </a:solidFill>
                <a:cs typeface="Courier New" panose="02070309020205020404" pitchFamily="49" charset="0"/>
              </a:rPr>
              <a:t>branch</a:t>
            </a:r>
            <a:r>
              <a:rPr lang="fr-BE" sz="1400" dirty="0">
                <a:solidFill>
                  <a:schemeClr val="tx1"/>
                </a:solidFill>
                <a:cs typeface="Courier New" panose="02070309020205020404" pitchFamily="49" charset="0"/>
              </a:rPr>
              <a:t>, </a:t>
            </a:r>
            <a:r>
              <a:rPr lang="fr-BE" sz="1400" dirty="0" err="1" smtClean="0">
                <a:solidFill>
                  <a:schemeClr val="tx1"/>
                </a:solidFill>
                <a:cs typeface="Courier New" panose="02070309020205020404" pitchFamily="49" charset="0"/>
              </a:rPr>
              <a:t>he</a:t>
            </a:r>
            <a:r>
              <a:rPr lang="fr-BE" sz="1400" dirty="0" smtClean="0">
                <a:solidFill>
                  <a:schemeClr val="tx1"/>
                </a:solidFill>
                <a:cs typeface="Courier New" panose="02070309020205020404" pitchFamily="49" charset="0"/>
              </a:rPr>
              <a:t> </a:t>
            </a:r>
            <a:r>
              <a:rPr lang="fr-BE" sz="1400" dirty="0" err="1" smtClean="0">
                <a:solidFill>
                  <a:schemeClr val="tx1"/>
                </a:solidFill>
                <a:cs typeface="Courier New" panose="02070309020205020404" pitchFamily="49" charset="0"/>
              </a:rPr>
              <a:t>just</a:t>
            </a:r>
            <a:r>
              <a:rPr lang="fr-BE" sz="1400" dirty="0" smtClean="0">
                <a:solidFill>
                  <a:schemeClr val="tx1"/>
                </a:solidFill>
                <a:cs typeface="Courier New" panose="02070309020205020404" pitchFamily="49" charset="0"/>
              </a:rPr>
              <a:t> have to use </a:t>
            </a:r>
            <a:r>
              <a:rPr lang="fr-BE" sz="1400" dirty="0" smtClean="0">
                <a:solidFill>
                  <a:schemeClr val="tx1"/>
                </a:solidFill>
                <a:latin typeface="Courier New" panose="02070309020205020404" pitchFamily="49" charset="0"/>
                <a:cs typeface="Courier New" panose="02070309020205020404" pitchFamily="49" charset="0"/>
              </a:rPr>
              <a:t>git </a:t>
            </a:r>
            <a:r>
              <a:rPr lang="fr-BE" sz="1400" dirty="0" err="1" smtClean="0">
                <a:solidFill>
                  <a:schemeClr val="tx1"/>
                </a:solidFill>
                <a:latin typeface="Courier New" panose="02070309020205020404" pitchFamily="49" charset="0"/>
                <a:cs typeface="Courier New" panose="02070309020205020404" pitchFamily="49" charset="0"/>
              </a:rPr>
              <a:t>fetch</a:t>
            </a:r>
            <a:r>
              <a:rPr lang="fr-BE" sz="1400" dirty="0" smtClean="0">
                <a:solidFill>
                  <a:schemeClr val="tx1"/>
                </a:solidFill>
                <a:latin typeface="Courier New" panose="02070309020205020404" pitchFamily="49" charset="0"/>
                <a:cs typeface="Courier New" panose="02070309020205020404" pitchFamily="49" charset="0"/>
              </a:rPr>
              <a:t> </a:t>
            </a:r>
            <a:r>
              <a:rPr lang="fr-BE" sz="1400" dirty="0" err="1" smtClean="0">
                <a:solidFill>
                  <a:schemeClr val="tx1"/>
                </a:solidFill>
                <a:latin typeface="Courier New" panose="02070309020205020404" pitchFamily="49" charset="0"/>
                <a:cs typeface="Courier New" panose="02070309020205020404" pitchFamily="49" charset="0"/>
              </a:rPr>
              <a:t>origin</a:t>
            </a:r>
            <a:r>
              <a:rPr lang="fr-BE" sz="1400" dirty="0" smtClean="0">
                <a:solidFill>
                  <a:schemeClr val="tx1"/>
                </a:solidFill>
                <a:latin typeface="Courier New" panose="02070309020205020404" pitchFamily="49" charset="0"/>
                <a:cs typeface="Courier New" panose="02070309020205020404" pitchFamily="49" charset="0"/>
              </a:rPr>
              <a:t> </a:t>
            </a:r>
            <a:r>
              <a:rPr lang="fr-BE" sz="1400" dirty="0" err="1" smtClean="0">
                <a:solidFill>
                  <a:schemeClr val="tx1"/>
                </a:solidFill>
                <a:latin typeface="Courier New" panose="02070309020205020404" pitchFamily="49" charset="0"/>
                <a:cs typeface="Courier New" panose="02070309020205020404" pitchFamily="49" charset="0"/>
              </a:rPr>
              <a:t>dev:dev</a:t>
            </a:r>
            <a:r>
              <a:rPr lang="fr-BE" sz="1400" dirty="0" smtClean="0">
                <a:solidFill>
                  <a:schemeClr val="tx1"/>
                </a:solidFill>
                <a:cs typeface="Courier New" panose="02070309020205020404" pitchFamily="49" charset="0"/>
              </a:rPr>
              <a:t>.</a:t>
            </a:r>
            <a:endParaRPr lang="en-US" sz="1200" b="1" dirty="0">
              <a:solidFill>
                <a:schemeClr val="tx1"/>
              </a:solidFill>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6" name="Arrow: Pentagon 19">
            <a:extLst>
              <a:ext uri="{FF2B5EF4-FFF2-40B4-BE49-F238E27FC236}">
                <a16:creationId xmlns="" xmlns:a16="http://schemas.microsoft.com/office/drawing/2014/main" id="{AB1DE6F1-9C25-4CD4-81C8-2E23880EE284}"/>
              </a:ext>
            </a:extLst>
          </p:cNvPr>
          <p:cNvSpPr/>
          <p:nvPr/>
        </p:nvSpPr>
        <p:spPr>
          <a:xfrm rot="5400000">
            <a:off x="5119868" y="5964216"/>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8" name="Arrow: Pentagon 19">
            <a:extLst>
              <a:ext uri="{FF2B5EF4-FFF2-40B4-BE49-F238E27FC236}">
                <a16:creationId xmlns="" xmlns:a16="http://schemas.microsoft.com/office/drawing/2014/main" id="{AB1DE6F1-9C25-4CD4-81C8-2E23880EE284}"/>
              </a:ext>
            </a:extLst>
          </p:cNvPr>
          <p:cNvSpPr/>
          <p:nvPr/>
        </p:nvSpPr>
        <p:spPr>
          <a:xfrm rot="5400000">
            <a:off x="9895068" y="5964215"/>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1" name="Arrow: Pentagon 19">
            <a:extLst>
              <a:ext uri="{FF2B5EF4-FFF2-40B4-BE49-F238E27FC236}">
                <a16:creationId xmlns="" xmlns:a16="http://schemas.microsoft.com/office/drawing/2014/main" id="{AB1DE6F1-9C25-4CD4-81C8-2E23880EE284}"/>
              </a:ext>
            </a:extLst>
          </p:cNvPr>
          <p:cNvSpPr/>
          <p:nvPr/>
        </p:nvSpPr>
        <p:spPr>
          <a:xfrm rot="5400000">
            <a:off x="6561549" y="2382084"/>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2" name="Arrow: Pentagon 19">
            <a:extLst>
              <a:ext uri="{FF2B5EF4-FFF2-40B4-BE49-F238E27FC236}">
                <a16:creationId xmlns="" xmlns:a16="http://schemas.microsoft.com/office/drawing/2014/main" id="{AB1DE6F1-9C25-4CD4-81C8-2E23880EE284}"/>
              </a:ext>
            </a:extLst>
          </p:cNvPr>
          <p:cNvSpPr/>
          <p:nvPr/>
        </p:nvSpPr>
        <p:spPr>
          <a:xfrm rot="5400000">
            <a:off x="5604584" y="4885181"/>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3" name="TextBox 12"/>
          <p:cNvSpPr txBox="1"/>
          <p:nvPr/>
        </p:nvSpPr>
        <p:spPr>
          <a:xfrm>
            <a:off x="9391393" y="4057619"/>
            <a:ext cx="2067483" cy="246221"/>
          </a:xfrm>
          <a:prstGeom prst="rect">
            <a:avLst/>
          </a:prstGeom>
          <a:noFill/>
          <a:ln w="38100">
            <a:solidFill>
              <a:schemeClr val="bg2">
                <a:lumMod val="75000"/>
              </a:schemeClr>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fetch</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origin</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dev:dev</a:t>
            </a:r>
            <a:endParaRPr lang="en-US" sz="1000" dirty="0">
              <a:latin typeface="Courier New" panose="02070309020205020404" pitchFamily="49" charset="0"/>
              <a:cs typeface="Courier New" panose="02070309020205020404" pitchFamily="49" charset="0"/>
            </a:endParaRPr>
          </a:p>
        </p:txBody>
      </p:sp>
      <p:sp>
        <p:nvSpPr>
          <p:cNvPr id="14" name="Down Arrow 13"/>
          <p:cNvSpPr/>
          <p:nvPr/>
        </p:nvSpPr>
        <p:spPr>
          <a:xfrm>
            <a:off x="8496404" y="4002957"/>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9">
            <a:extLst>
              <a:ext uri="{FF2B5EF4-FFF2-40B4-BE49-F238E27FC236}">
                <a16:creationId xmlns="" xmlns:a16="http://schemas.microsoft.com/office/drawing/2014/main" id="{AB1DE6F1-9C25-4CD4-81C8-2E23880EE284}"/>
              </a:ext>
            </a:extLst>
          </p:cNvPr>
          <p:cNvSpPr/>
          <p:nvPr/>
        </p:nvSpPr>
        <p:spPr>
          <a:xfrm rot="5400000">
            <a:off x="11338655" y="2362275"/>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6" name="Arrow: Pentagon 19">
            <a:extLst>
              <a:ext uri="{FF2B5EF4-FFF2-40B4-BE49-F238E27FC236}">
                <a16:creationId xmlns="" xmlns:a16="http://schemas.microsoft.com/office/drawing/2014/main" id="{AB1DE6F1-9C25-4CD4-81C8-2E23880EE284}"/>
              </a:ext>
            </a:extLst>
          </p:cNvPr>
          <p:cNvSpPr/>
          <p:nvPr/>
        </p:nvSpPr>
        <p:spPr>
          <a:xfrm rot="5400000">
            <a:off x="10393937" y="4885183"/>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8" name="Right Arrow 17"/>
          <p:cNvSpPr/>
          <p:nvPr/>
        </p:nvSpPr>
        <p:spPr>
          <a:xfrm>
            <a:off x="10712012" y="4847041"/>
            <a:ext cx="594360" cy="17432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Pentagon 19">
            <a:extLst>
              <a:ext uri="{FF2B5EF4-FFF2-40B4-BE49-F238E27FC236}">
                <a16:creationId xmlns="" xmlns:a16="http://schemas.microsoft.com/office/drawing/2014/main" id="{AB1DE6F1-9C25-4CD4-81C8-2E23880EE284}"/>
              </a:ext>
            </a:extLst>
          </p:cNvPr>
          <p:cNvSpPr/>
          <p:nvPr/>
        </p:nvSpPr>
        <p:spPr>
          <a:xfrm rot="5400000">
            <a:off x="11364049" y="4885183"/>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Tree>
    <p:extLst>
      <p:ext uri="{BB962C8B-B14F-4D97-AF65-F5344CB8AC3E}">
        <p14:creationId xmlns:p14="http://schemas.microsoft.com/office/powerpoint/2010/main" val="166830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495" y="2079229"/>
            <a:ext cx="8915400" cy="4463700"/>
          </a:xfrm>
          <a:prstGeom prst="rect">
            <a:avLst/>
          </a:prstGeo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dirty="0" err="1">
                <a:solidFill>
                  <a:schemeClr val="tx1"/>
                </a:solidFill>
                <a:cs typeface="Courier New" panose="02070309020205020404" pitchFamily="49" charset="0"/>
              </a:rPr>
              <a:t>Then</a:t>
            </a:r>
            <a:r>
              <a:rPr lang="fr-BE" sz="1400" dirty="0">
                <a:solidFill>
                  <a:schemeClr val="tx1"/>
                </a:solidFill>
                <a:cs typeface="Courier New" panose="02070309020205020404" pitchFamily="49" charset="0"/>
              </a:rPr>
              <a:t> </a:t>
            </a:r>
            <a:r>
              <a:rPr lang="fr-BE" sz="1400" b="1" dirty="0" err="1">
                <a:solidFill>
                  <a:srgbClr val="00B050"/>
                </a:solidFill>
                <a:cs typeface="Courier New" panose="02070309020205020404" pitchFamily="49" charset="0"/>
              </a:rPr>
              <a:t>Jde</a:t>
            </a:r>
            <a:r>
              <a:rPr lang="fr-BE" sz="1400" b="1" dirty="0">
                <a:solidFill>
                  <a:srgbClr val="00B050"/>
                </a:solidFill>
                <a:cs typeface="Courier New" panose="02070309020205020404" pitchFamily="49" charset="0"/>
              </a:rPr>
              <a:t> </a:t>
            </a:r>
            <a:r>
              <a:rPr lang="fr-BE" sz="1400" dirty="0">
                <a:solidFill>
                  <a:schemeClr val="tx1"/>
                </a:solidFill>
                <a:cs typeface="Courier New" panose="02070309020205020404" pitchFamily="49" charset="0"/>
              </a:rPr>
              <a:t>switches to </a:t>
            </a:r>
            <a:r>
              <a:rPr lang="fr-BE" sz="1400" dirty="0" err="1">
                <a:solidFill>
                  <a:schemeClr val="tx1"/>
                </a:solidFill>
                <a:latin typeface="Courier New" panose="02070309020205020404" pitchFamily="49" charset="0"/>
                <a:cs typeface="Courier New" panose="02070309020205020404" pitchFamily="49" charset="0"/>
              </a:rPr>
              <a:t>dev</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branch</a:t>
            </a:r>
            <a:r>
              <a:rPr lang="fr-BE" sz="1400" dirty="0">
                <a:solidFill>
                  <a:schemeClr val="tx1"/>
                </a:solidFill>
                <a:cs typeface="Courier New" panose="02070309020205020404" pitchFamily="49" charset="0"/>
              </a:rPr>
              <a:t> and </a:t>
            </a:r>
            <a:r>
              <a:rPr lang="fr-BE" sz="1400" b="1" dirty="0" err="1" smtClean="0">
                <a:solidFill>
                  <a:srgbClr val="FFC000"/>
                </a:solidFill>
                <a:cs typeface="Courier New" panose="02070309020205020404" pitchFamily="49" charset="0"/>
              </a:rPr>
              <a:t>delete</a:t>
            </a:r>
            <a:r>
              <a:rPr lang="fr-BE" sz="1400" dirty="0" smtClean="0">
                <a:solidFill>
                  <a:srgbClr val="FFC000"/>
                </a:solidFill>
                <a:cs typeface="Courier New" panose="02070309020205020404" pitchFamily="49" charset="0"/>
              </a:rPr>
              <a:t> </a:t>
            </a:r>
            <a:r>
              <a:rPr lang="fr-BE" sz="1400" dirty="0" err="1" smtClean="0">
                <a:solidFill>
                  <a:schemeClr val="tx1"/>
                </a:solidFill>
                <a:latin typeface="Courier New" panose="02070309020205020404" pitchFamily="49" charset="0"/>
                <a:cs typeface="Courier New" panose="02070309020205020404" pitchFamily="49" charset="0"/>
              </a:rPr>
              <a:t>feature-jde</a:t>
            </a:r>
            <a:r>
              <a:rPr lang="fr-BE" sz="1400" dirty="0" smtClean="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branch</a:t>
            </a: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9" name="Arrow: Pentagon 19">
            <a:extLst>
              <a:ext uri="{FF2B5EF4-FFF2-40B4-BE49-F238E27FC236}">
                <a16:creationId xmlns="" xmlns:a16="http://schemas.microsoft.com/office/drawing/2014/main" id="{AB1DE6F1-9C25-4CD4-81C8-2E23880EE284}"/>
              </a:ext>
            </a:extLst>
          </p:cNvPr>
          <p:cNvSpPr/>
          <p:nvPr/>
        </p:nvSpPr>
        <p:spPr>
          <a:xfrm rot="5400000">
            <a:off x="6465009" y="2348867"/>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1" name="Arrow: Pentagon 19">
            <a:extLst>
              <a:ext uri="{FF2B5EF4-FFF2-40B4-BE49-F238E27FC236}">
                <a16:creationId xmlns="" xmlns:a16="http://schemas.microsoft.com/office/drawing/2014/main" id="{AB1DE6F1-9C25-4CD4-81C8-2E23880EE284}"/>
              </a:ext>
            </a:extLst>
          </p:cNvPr>
          <p:cNvSpPr/>
          <p:nvPr/>
        </p:nvSpPr>
        <p:spPr>
          <a:xfrm rot="5400000">
            <a:off x="11288471" y="2348867"/>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2" name="Arrow: Pentagon 19">
            <a:extLst>
              <a:ext uri="{FF2B5EF4-FFF2-40B4-BE49-F238E27FC236}">
                <a16:creationId xmlns="" xmlns:a16="http://schemas.microsoft.com/office/drawing/2014/main" id="{AB1DE6F1-9C25-4CD4-81C8-2E23880EE284}"/>
              </a:ext>
            </a:extLst>
          </p:cNvPr>
          <p:cNvSpPr/>
          <p:nvPr/>
        </p:nvSpPr>
        <p:spPr>
          <a:xfrm rot="5400000">
            <a:off x="5056368" y="5792559"/>
            <a:ext cx="240443" cy="98040"/>
          </a:xfrm>
          <a:prstGeom prst="homePlate">
            <a:avLst/>
          </a:prstGeom>
          <a:gradFill flip="none" rotWithShape="1">
            <a:gsLst>
              <a:gs pos="0">
                <a:srgbClr val="D274CB">
                  <a:tint val="66000"/>
                  <a:satMod val="160000"/>
                  <a:alpha val="20000"/>
                </a:srgbClr>
              </a:gs>
              <a:gs pos="50000">
                <a:srgbClr val="D274CB">
                  <a:tint val="44500"/>
                  <a:satMod val="160000"/>
                </a:srgbClr>
              </a:gs>
              <a:gs pos="100000">
                <a:srgbClr val="D274CB">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3" name="Arrow: Pentagon 19">
            <a:extLst>
              <a:ext uri="{FF2B5EF4-FFF2-40B4-BE49-F238E27FC236}">
                <a16:creationId xmlns="" xmlns:a16="http://schemas.microsoft.com/office/drawing/2014/main" id="{AB1DE6F1-9C25-4CD4-81C8-2E23880EE284}"/>
              </a:ext>
            </a:extLst>
          </p:cNvPr>
          <p:cNvSpPr/>
          <p:nvPr/>
        </p:nvSpPr>
        <p:spPr>
          <a:xfrm rot="5400000">
            <a:off x="6482154" y="4785364"/>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4" name="TextBox 13"/>
          <p:cNvSpPr txBox="1"/>
          <p:nvPr/>
        </p:nvSpPr>
        <p:spPr>
          <a:xfrm>
            <a:off x="3988813" y="4064858"/>
            <a:ext cx="1429007" cy="246221"/>
          </a:xfrm>
          <a:prstGeom prst="rect">
            <a:avLst/>
          </a:prstGeom>
          <a:noFill/>
          <a:ln w="38100">
            <a:solidFill>
              <a:schemeClr val="bg2">
                <a:lumMod val="75000"/>
              </a:schemeClr>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checkout</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dev</a:t>
            </a:r>
            <a:endParaRPr lang="en-US" sz="1000" dirty="0">
              <a:latin typeface="Courier New" panose="02070309020205020404" pitchFamily="49" charset="0"/>
              <a:cs typeface="Courier New" panose="02070309020205020404" pitchFamily="49" charset="0"/>
            </a:endParaRPr>
          </a:p>
        </p:txBody>
      </p:sp>
      <p:sp>
        <p:nvSpPr>
          <p:cNvPr id="17" name="TextBox 16"/>
          <p:cNvSpPr txBox="1"/>
          <p:nvPr/>
        </p:nvSpPr>
        <p:spPr>
          <a:xfrm>
            <a:off x="8681421" y="4064858"/>
            <a:ext cx="2178457" cy="246221"/>
          </a:xfrm>
          <a:prstGeom prst="rect">
            <a:avLst/>
          </a:prstGeom>
          <a:noFill/>
          <a:ln w="38100">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err="1" smtClean="0">
                <a:latin typeface="Courier New" panose="02070309020205020404" pitchFamily="49" charset="0"/>
                <a:cs typeface="Courier New" panose="02070309020205020404" pitchFamily="49" charset="0"/>
              </a:rPr>
              <a:t>branch</a:t>
            </a:r>
            <a:r>
              <a:rPr lang="fr-BE" sz="1000" dirty="0" smtClean="0">
                <a:latin typeface="Courier New" panose="02070309020205020404" pitchFamily="49" charset="0"/>
                <a:cs typeface="Courier New" panose="02070309020205020404" pitchFamily="49" charset="0"/>
              </a:rPr>
              <a:t> –D </a:t>
            </a:r>
            <a:r>
              <a:rPr lang="fr-BE" sz="1000" dirty="0" err="1" smtClean="0">
                <a:latin typeface="Courier New" panose="02070309020205020404" pitchFamily="49" charset="0"/>
                <a:cs typeface="Courier New" panose="02070309020205020404" pitchFamily="49" charset="0"/>
              </a:rPr>
              <a:t>feature-jde</a:t>
            </a:r>
            <a:endParaRPr lang="en-US" sz="1000" dirty="0">
              <a:latin typeface="Courier New" panose="02070309020205020404" pitchFamily="49" charset="0"/>
              <a:cs typeface="Courier New" panose="02070309020205020404" pitchFamily="49" charset="0"/>
            </a:endParaRPr>
          </a:p>
        </p:txBody>
      </p:sp>
      <p:sp>
        <p:nvSpPr>
          <p:cNvPr id="21" name="Right Arrow 20"/>
          <p:cNvSpPr/>
          <p:nvPr/>
        </p:nvSpPr>
        <p:spPr>
          <a:xfrm rot="19338621">
            <a:off x="5257410" y="5194065"/>
            <a:ext cx="1324506" cy="20689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Pentagon 19">
            <a:extLst>
              <a:ext uri="{FF2B5EF4-FFF2-40B4-BE49-F238E27FC236}">
                <a16:creationId xmlns="" xmlns:a16="http://schemas.microsoft.com/office/drawing/2014/main" id="{AB1DE6F1-9C25-4CD4-81C8-2E23880EE284}"/>
              </a:ext>
            </a:extLst>
          </p:cNvPr>
          <p:cNvSpPr/>
          <p:nvPr/>
        </p:nvSpPr>
        <p:spPr>
          <a:xfrm rot="5400000">
            <a:off x="11288470" y="4785365"/>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Tree>
    <p:extLst>
      <p:ext uri="{BB962C8B-B14F-4D97-AF65-F5344CB8AC3E}">
        <p14:creationId xmlns:p14="http://schemas.microsoft.com/office/powerpoint/2010/main" val="26802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495" y="2164467"/>
            <a:ext cx="8763175" cy="4053313"/>
          </a:xfrm>
          <a:prstGeom prst="rect">
            <a:avLst/>
          </a:prstGeo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smtClean="0">
                <a:solidFill>
                  <a:srgbClr val="00B050"/>
                </a:solidFill>
                <a:cs typeface="Courier New" panose="02070309020205020404" pitchFamily="49" charset="0"/>
              </a:rPr>
              <a:t>Jde</a:t>
            </a:r>
            <a:r>
              <a:rPr lang="fr-BE" sz="1400" b="1" dirty="0" smtClean="0">
                <a:solidFill>
                  <a:srgbClr val="00B050"/>
                </a:solidFill>
                <a:cs typeface="Courier New" panose="02070309020205020404" pitchFamily="49" charset="0"/>
              </a:rPr>
              <a:t> </a:t>
            </a:r>
            <a:r>
              <a:rPr lang="fr-BE" sz="1400" b="1" dirty="0" smtClean="0">
                <a:solidFill>
                  <a:srgbClr val="FFC000"/>
                </a:solidFill>
                <a:cs typeface="Courier New" panose="02070309020205020404" pitchFamily="49" charset="0"/>
              </a:rPr>
              <a:t>has to </a:t>
            </a:r>
            <a:r>
              <a:rPr lang="fr-BE" sz="1400" b="1" dirty="0" err="1" smtClean="0">
                <a:solidFill>
                  <a:srgbClr val="FFC000"/>
                </a:solidFill>
                <a:cs typeface="Courier New" panose="02070309020205020404" pitchFamily="49" charset="0"/>
              </a:rPr>
              <a:t>recreate</a:t>
            </a:r>
            <a:r>
              <a:rPr lang="fr-BE" sz="1400" b="1" dirty="0" smtClean="0">
                <a:solidFill>
                  <a:srgbClr val="FFC000"/>
                </a:solidFill>
                <a:cs typeface="Courier New" panose="02070309020205020404" pitchFamily="49" charset="0"/>
              </a:rPr>
              <a:t> </a:t>
            </a:r>
            <a:r>
              <a:rPr lang="fr-BE" sz="1400" dirty="0" err="1" smtClean="0">
                <a:solidFill>
                  <a:schemeClr val="tx1"/>
                </a:solidFill>
                <a:latin typeface="Courier New" panose="02070309020205020404" pitchFamily="49" charset="0"/>
                <a:cs typeface="Courier New" panose="02070309020205020404" pitchFamily="49" charset="0"/>
              </a:rPr>
              <a:t>feature-jde</a:t>
            </a:r>
            <a:r>
              <a:rPr lang="fr-BE" sz="1400" dirty="0" smtClean="0">
                <a:solidFill>
                  <a:schemeClr val="tx1"/>
                </a:solidFill>
                <a:cs typeface="Courier New" panose="02070309020205020404" pitchFamily="49" charset="0"/>
              </a:rPr>
              <a:t> </a:t>
            </a:r>
            <a:r>
              <a:rPr lang="fr-BE" sz="1400" dirty="0" err="1" smtClean="0">
                <a:solidFill>
                  <a:schemeClr val="tx1"/>
                </a:solidFill>
                <a:cs typeface="Courier New" panose="02070309020205020404" pitchFamily="49" charset="0"/>
              </a:rPr>
              <a:t>branch</a:t>
            </a:r>
            <a:r>
              <a:rPr lang="fr-BE" sz="1400" dirty="0" smtClean="0">
                <a:solidFill>
                  <a:schemeClr val="tx1"/>
                </a:solidFill>
                <a:cs typeface="Courier New" panose="02070309020205020404" pitchFamily="49" charset="0"/>
              </a:rPr>
              <a:t> (</a:t>
            </a:r>
            <a:r>
              <a:rPr lang="fr-BE" sz="1400" dirty="0" err="1" smtClean="0">
                <a:solidFill>
                  <a:schemeClr val="tx1"/>
                </a:solidFill>
                <a:cs typeface="Courier New" panose="02070309020205020404" pitchFamily="49" charset="0"/>
              </a:rPr>
              <a:t>its</a:t>
            </a:r>
            <a:r>
              <a:rPr lang="fr-BE" sz="1400" dirty="0" smtClean="0">
                <a:solidFill>
                  <a:schemeClr val="tx1"/>
                </a:solidFill>
                <a:cs typeface="Courier New" panose="02070309020205020404" pitchFamily="49" charset="0"/>
              </a:rPr>
              <a:t> pointer </a:t>
            </a:r>
            <a:r>
              <a:rPr lang="fr-BE" sz="1400" dirty="0" err="1" smtClean="0">
                <a:solidFill>
                  <a:schemeClr val="tx1"/>
                </a:solidFill>
                <a:cs typeface="Courier New" panose="02070309020205020404" pitchFamily="49" charset="0"/>
              </a:rPr>
              <a:t>will</a:t>
            </a:r>
            <a:r>
              <a:rPr lang="fr-BE" sz="1400" dirty="0" smtClean="0">
                <a:solidFill>
                  <a:schemeClr val="tx1"/>
                </a:solidFill>
                <a:cs typeface="Courier New" panose="02070309020205020404" pitchFamily="49" charset="0"/>
              </a:rPr>
              <a:t> point at the </a:t>
            </a:r>
            <a:r>
              <a:rPr lang="fr-BE" sz="1400" dirty="0" err="1" smtClean="0">
                <a:solidFill>
                  <a:schemeClr val="tx1"/>
                </a:solidFill>
                <a:cs typeface="Courier New" panose="02070309020205020404" pitchFamily="49" charset="0"/>
              </a:rPr>
              <a:t>same</a:t>
            </a:r>
            <a:r>
              <a:rPr lang="fr-BE" sz="1400" dirty="0" smtClean="0">
                <a:solidFill>
                  <a:schemeClr val="tx1"/>
                </a:solidFill>
                <a:cs typeface="Courier New" panose="02070309020205020404" pitchFamily="49" charset="0"/>
              </a:rPr>
              <a:t> commit </a:t>
            </a:r>
            <a:r>
              <a:rPr lang="fr-BE" sz="1400" dirty="0" err="1" smtClean="0">
                <a:solidFill>
                  <a:schemeClr val="tx1"/>
                </a:solidFill>
                <a:cs typeface="Courier New" panose="02070309020205020404" pitchFamily="49" charset="0"/>
              </a:rPr>
              <a:t>than</a:t>
            </a:r>
            <a:r>
              <a:rPr lang="fr-BE" sz="1400" dirty="0" smtClean="0">
                <a:solidFill>
                  <a:schemeClr val="tx1"/>
                </a:solidFill>
                <a:cs typeface="Courier New" panose="02070309020205020404" pitchFamily="49" charset="0"/>
              </a:rPr>
              <a:t> </a:t>
            </a:r>
            <a:r>
              <a:rPr lang="fr-BE" sz="1400" dirty="0" err="1" smtClean="0">
                <a:solidFill>
                  <a:schemeClr val="tx1"/>
                </a:solidFill>
                <a:latin typeface="Courier New" panose="02070309020205020404" pitchFamily="49" charset="0"/>
                <a:cs typeface="Courier New" panose="02070309020205020404" pitchFamily="49" charset="0"/>
              </a:rPr>
              <a:t>dev</a:t>
            </a:r>
            <a:r>
              <a:rPr lang="fr-BE" sz="1400" dirty="0" smtClean="0">
                <a:solidFill>
                  <a:schemeClr val="tx1"/>
                </a:solidFill>
                <a:cs typeface="Courier New" panose="02070309020205020404" pitchFamily="49" charset="0"/>
              </a:rPr>
              <a:t> pointer)</a:t>
            </a: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12" name="Arrow: Pentagon 19">
            <a:extLst>
              <a:ext uri="{FF2B5EF4-FFF2-40B4-BE49-F238E27FC236}">
                <a16:creationId xmlns="" xmlns:a16="http://schemas.microsoft.com/office/drawing/2014/main" id="{AB1DE6F1-9C25-4CD4-81C8-2E23880EE284}"/>
              </a:ext>
            </a:extLst>
          </p:cNvPr>
          <p:cNvSpPr/>
          <p:nvPr/>
        </p:nvSpPr>
        <p:spPr>
          <a:xfrm rot="16200000">
            <a:off x="11142167" y="5307423"/>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7" name="TextBox 16"/>
          <p:cNvSpPr txBox="1"/>
          <p:nvPr/>
        </p:nvSpPr>
        <p:spPr>
          <a:xfrm>
            <a:off x="8518967" y="4064858"/>
            <a:ext cx="2340911" cy="246221"/>
          </a:xfrm>
          <a:prstGeom prst="rect">
            <a:avLst/>
          </a:prstGeom>
          <a:noFill/>
          <a:ln w="38100">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err="1" smtClean="0">
                <a:latin typeface="Courier New" panose="02070309020205020404" pitchFamily="49" charset="0"/>
                <a:cs typeface="Courier New" panose="02070309020205020404" pitchFamily="49" charset="0"/>
              </a:rPr>
              <a:t>checkout</a:t>
            </a:r>
            <a:r>
              <a:rPr lang="fr-BE" sz="1000" dirty="0" smtClean="0">
                <a:latin typeface="Courier New" panose="02070309020205020404" pitchFamily="49" charset="0"/>
                <a:cs typeface="Courier New" panose="02070309020205020404" pitchFamily="49" charset="0"/>
              </a:rPr>
              <a:t> -b </a:t>
            </a:r>
            <a:r>
              <a:rPr lang="fr-BE" sz="1000" dirty="0" err="1" smtClean="0">
                <a:latin typeface="Courier New" panose="02070309020205020404" pitchFamily="49" charset="0"/>
                <a:cs typeface="Courier New" panose="02070309020205020404" pitchFamily="49" charset="0"/>
              </a:rPr>
              <a:t>feature-jde</a:t>
            </a:r>
            <a:endParaRPr lang="en-US" sz="1000" dirty="0">
              <a:latin typeface="Courier New" panose="02070309020205020404" pitchFamily="49" charset="0"/>
              <a:cs typeface="Courier New" panose="02070309020205020404" pitchFamily="49" charset="0"/>
            </a:endParaRPr>
          </a:p>
        </p:txBody>
      </p:sp>
      <p:sp>
        <p:nvSpPr>
          <p:cNvPr id="22" name="Arrow: Pentagon 19">
            <a:extLst>
              <a:ext uri="{FF2B5EF4-FFF2-40B4-BE49-F238E27FC236}">
                <a16:creationId xmlns="" xmlns:a16="http://schemas.microsoft.com/office/drawing/2014/main" id="{AB1DE6F1-9C25-4CD4-81C8-2E23880EE284}"/>
              </a:ext>
            </a:extLst>
          </p:cNvPr>
          <p:cNvSpPr/>
          <p:nvPr/>
        </p:nvSpPr>
        <p:spPr>
          <a:xfrm rot="5400000">
            <a:off x="11142166" y="4809750"/>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Tree>
    <p:extLst>
      <p:ext uri="{BB962C8B-B14F-4D97-AF65-F5344CB8AC3E}">
        <p14:creationId xmlns:p14="http://schemas.microsoft.com/office/powerpoint/2010/main" val="163721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sz="3600" dirty="0" err="1"/>
              <a:t>Git</a:t>
            </a:r>
            <a:r>
              <a:rPr lang="en-US" sz="3600" dirty="0"/>
              <a:t> (Command lines </a:t>
            </a:r>
            <a:r>
              <a:rPr lang="en-US" sz="3600" dirty="0" err="1"/>
              <a:t>summay</a:t>
            </a:r>
            <a:r>
              <a:rPr lang="en-US" sz="3600" dirty="0"/>
              <a:t>)</a:t>
            </a:r>
          </a:p>
        </p:txBody>
      </p:sp>
      <p:sp>
        <p:nvSpPr>
          <p:cNvPr id="3" name="Subtitle 2">
            <a:extLst>
              <a:ext uri="{FF2B5EF4-FFF2-40B4-BE49-F238E27FC236}">
                <a16:creationId xmlns=""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8347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latin typeface="Courier New" panose="02070309020205020404" pitchFamily="49" charset="0"/>
                <a:cs typeface="Courier New" panose="02070309020205020404" pitchFamily="49" charset="0"/>
              </a:rPr>
              <a:t>Git</a:t>
            </a:r>
            <a:r>
              <a:rPr lang="en-US" dirty="0">
                <a:latin typeface="Courier New" panose="02070309020205020404" pitchFamily="49" charset="0"/>
                <a:cs typeface="Courier New" panose="02070309020205020404" pitchFamily="49" charset="0"/>
              </a:rPr>
              <a:t> clone </a:t>
            </a:r>
            <a:r>
              <a:rPr lang="en-US" dirty="0"/>
              <a:t>&amp;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init</a:t>
            </a:r>
            <a:endParaRPr lang="en-US"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92495" y="1542297"/>
            <a:ext cx="8915400" cy="4571631"/>
          </a:xfrm>
        </p:spPr>
        <p:txBody>
          <a:bodyPr>
            <a:normAutofit/>
          </a:bodyPr>
          <a:lstStyle/>
          <a:p>
            <a:r>
              <a:rPr lang="fr-BE" sz="1400" dirty="0"/>
              <a:t>To clone a </a:t>
            </a:r>
            <a:r>
              <a:rPr lang="fr-BE" sz="1400" dirty="0" err="1"/>
              <a:t>remote</a:t>
            </a:r>
            <a:r>
              <a:rPr lang="fr-BE" sz="1400" dirty="0"/>
              <a:t> </a:t>
            </a:r>
            <a:r>
              <a:rPr lang="fr-BE" sz="1400" dirty="0" err="1"/>
              <a:t>repository</a:t>
            </a:r>
            <a:r>
              <a:rPr lang="fr-BE" sz="1400" dirty="0"/>
              <a:t> :</a:t>
            </a:r>
            <a:endParaRPr lang="en-US" sz="14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clone &lt;</a:t>
            </a:r>
            <a:r>
              <a:rPr lang="en-US" sz="1200" dirty="0" err="1">
                <a:latin typeface="Courier New" panose="02070309020205020404" pitchFamily="49" charset="0"/>
                <a:cs typeface="Courier New" panose="02070309020205020404" pitchFamily="49" charset="0"/>
              </a:rPr>
              <a:t>RemoteRepo_URL</a:t>
            </a:r>
            <a:r>
              <a:rPr lang="en-US" sz="1200" dirty="0">
                <a:latin typeface="Courier New" panose="02070309020205020404" pitchFamily="49" charset="0"/>
                <a:cs typeface="Courier New" panose="02070309020205020404" pitchFamily="49" charset="0"/>
              </a:rPr>
              <a:t>&gt; </a:t>
            </a:r>
            <a:endParaRPr lang="en-US" sz="1200" dirty="0">
              <a:cs typeface="Courier New" panose="02070309020205020404" pitchFamily="49" charset="0"/>
            </a:endParaRPr>
          </a:p>
          <a:p>
            <a:endParaRPr lang="fr-BE" sz="1400" dirty="0"/>
          </a:p>
          <a:p>
            <a:endParaRPr lang="fr-BE" sz="1400" dirty="0"/>
          </a:p>
          <a:p>
            <a:endParaRPr lang="fr-BE" sz="1400" dirty="0"/>
          </a:p>
          <a:p>
            <a:endParaRPr lang="fr-BE" sz="1400" dirty="0"/>
          </a:p>
          <a:p>
            <a:endParaRPr lang="fr-BE" sz="1400" dirty="0"/>
          </a:p>
          <a:p>
            <a:endParaRPr lang="fr-BE" sz="1400" dirty="0"/>
          </a:p>
          <a:p>
            <a:endParaRPr lang="fr-BE" sz="1400" dirty="0"/>
          </a:p>
          <a:p>
            <a:r>
              <a:rPr lang="fr-BE" sz="1400" dirty="0"/>
              <a:t>To </a:t>
            </a:r>
            <a:r>
              <a:rPr lang="fr-BE" sz="1400" dirty="0" err="1"/>
              <a:t>create</a:t>
            </a:r>
            <a:r>
              <a:rPr lang="fr-BE" sz="1400" dirty="0"/>
              <a:t> a new git local </a:t>
            </a:r>
            <a:r>
              <a:rPr lang="fr-BE" sz="1400" dirty="0" err="1"/>
              <a:t>repository</a:t>
            </a:r>
            <a:r>
              <a:rPr lang="fr-BE" sz="1400" dirty="0"/>
              <a:t> (in the case of an </a:t>
            </a:r>
            <a:r>
              <a:rPr lang="fr-BE" sz="1400" b="1" dirty="0" err="1"/>
              <a:t>existing</a:t>
            </a:r>
            <a:r>
              <a:rPr lang="fr-BE" sz="1400" b="1" dirty="0"/>
              <a:t> but NOT TRACKED </a:t>
            </a:r>
            <a:r>
              <a:rPr lang="fr-BE" sz="1400" dirty="0" err="1"/>
              <a:t>project</a:t>
            </a:r>
            <a:r>
              <a:rPr lang="fr-BE" sz="1400" dirty="0"/>
              <a:t>):</a:t>
            </a:r>
          </a:p>
          <a:p>
            <a:pPr lvl="1">
              <a:buFont typeface="Wingdings" panose="05000000000000000000" pitchFamily="2" charset="2"/>
              <a:buChar char="v"/>
            </a:pPr>
            <a:r>
              <a:rPr lang="fr-BE" sz="1200" dirty="0">
                <a:latin typeface="Courier New" panose="02070309020205020404" pitchFamily="49" charset="0"/>
                <a:cs typeface="Courier New" panose="02070309020205020404" pitchFamily="49" charset="0"/>
              </a:rPr>
              <a:t>git </a:t>
            </a:r>
            <a:r>
              <a:rPr lang="fr-BE" sz="1200" dirty="0" err="1">
                <a:latin typeface="Courier New" panose="02070309020205020404" pitchFamily="49" charset="0"/>
                <a:cs typeface="Courier New" panose="02070309020205020404" pitchFamily="49" charset="0"/>
              </a:rPr>
              <a:t>init</a:t>
            </a: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marL="457200" lvl="1" indent="0">
              <a:buNone/>
            </a:pPr>
            <a:endParaRPr lang="fr-BE" sz="1200" dirty="0">
              <a:latin typeface="Courier New" panose="02070309020205020404" pitchFamily="49" charset="0"/>
              <a:cs typeface="Courier New" panose="02070309020205020404" pitchFamily="49" charset="0"/>
            </a:endParaRPr>
          </a:p>
          <a:p>
            <a:pPr marL="457200" lvl="1" indent="0">
              <a:buNone/>
            </a:pPr>
            <a:endParaRPr lang="fr-BE" sz="1200" dirty="0"/>
          </a:p>
          <a:p>
            <a:pPr marL="0" indent="0">
              <a:buNone/>
            </a:pPr>
            <a:endParaRPr lang="en-US" sz="1100" dirty="0"/>
          </a:p>
        </p:txBody>
      </p:sp>
      <p:pic>
        <p:nvPicPr>
          <p:cNvPr id="7" name="Picture 6"/>
          <p:cNvPicPr>
            <a:picLocks noChangeAspect="1"/>
          </p:cNvPicPr>
          <p:nvPr/>
        </p:nvPicPr>
        <p:blipFill>
          <a:blip r:embed="rId2"/>
          <a:stretch>
            <a:fillRect/>
          </a:stretch>
        </p:blipFill>
        <p:spPr>
          <a:xfrm>
            <a:off x="3389506" y="2245659"/>
            <a:ext cx="7321377" cy="2178182"/>
          </a:xfrm>
          <a:prstGeom prst="rect">
            <a:avLst/>
          </a:prstGeom>
        </p:spPr>
      </p:pic>
      <p:pic>
        <p:nvPicPr>
          <p:cNvPr id="8" name="Picture 7"/>
          <p:cNvPicPr>
            <a:picLocks noChangeAspect="1"/>
          </p:cNvPicPr>
          <p:nvPr/>
        </p:nvPicPr>
        <p:blipFill>
          <a:blip r:embed="rId3"/>
          <a:stretch>
            <a:fillRect/>
          </a:stretch>
        </p:blipFill>
        <p:spPr>
          <a:xfrm>
            <a:off x="4810681" y="5319128"/>
            <a:ext cx="4479028" cy="1312038"/>
          </a:xfrm>
          <a:prstGeom prst="rect">
            <a:avLst/>
          </a:prstGeom>
        </p:spPr>
      </p:pic>
    </p:spTree>
    <p:extLst>
      <p:ext uri="{BB962C8B-B14F-4D97-AF65-F5344CB8AC3E}">
        <p14:creationId xmlns:p14="http://schemas.microsoft.com/office/powerpoint/2010/main" val="169589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latin typeface="Courier New" panose="02070309020205020404" pitchFamily="49" charset="0"/>
                <a:cs typeface="Courier New" panose="02070309020205020404" pitchFamily="49" charset="0"/>
              </a:rPr>
              <a:t>Git</a:t>
            </a:r>
            <a:r>
              <a:rPr lang="en-US" dirty="0">
                <a:latin typeface="Courier New" panose="02070309020205020404" pitchFamily="49" charset="0"/>
                <a:cs typeface="Courier New" panose="02070309020205020404" pitchFamily="49" charset="0"/>
              </a:rPr>
              <a:t> status </a:t>
            </a:r>
            <a:r>
              <a:rPr lang="en-US" dirty="0"/>
              <a:t>&amp;</a:t>
            </a:r>
            <a:r>
              <a:rPr lang="en-US" dirty="0">
                <a:latin typeface="Courier New" panose="02070309020205020404" pitchFamily="49" charset="0"/>
                <a:cs typeface="Courier New" panose="02070309020205020404" pitchFamily="49" charset="0"/>
              </a:rPr>
              <a:t> diff</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92495" y="1542297"/>
            <a:ext cx="8915400" cy="4571631"/>
          </a:xfrm>
        </p:spPr>
        <p:txBody>
          <a:bodyPr>
            <a:normAutofit/>
          </a:bodyPr>
          <a:lstStyle/>
          <a:p>
            <a:r>
              <a:rPr lang="fr-BE" sz="1400" dirty="0"/>
              <a:t>To display the </a:t>
            </a:r>
            <a:r>
              <a:rPr lang="fr-BE" sz="1400" dirty="0" err="1"/>
              <a:t>list</a:t>
            </a:r>
            <a:r>
              <a:rPr lang="fr-BE" sz="1400" dirty="0"/>
              <a:t> of changes :</a:t>
            </a:r>
          </a:p>
          <a:p>
            <a:pPr lvl="1">
              <a:buFont typeface="Wingdings" panose="05000000000000000000" pitchFamily="2" charset="2"/>
              <a:buChar char="v"/>
            </a:pPr>
            <a:r>
              <a:rPr lang="fr-BE" sz="1200" dirty="0">
                <a:latin typeface="Courier New" panose="02070309020205020404" pitchFamily="49" charset="0"/>
                <a:cs typeface="Courier New" panose="02070309020205020404" pitchFamily="49" charset="0"/>
              </a:rPr>
              <a:t>git </a:t>
            </a:r>
            <a:r>
              <a:rPr lang="fr-BE" sz="1200" dirty="0" err="1">
                <a:latin typeface="Courier New" panose="02070309020205020404" pitchFamily="49" charset="0"/>
                <a:cs typeface="Courier New" panose="02070309020205020404" pitchFamily="49" charset="0"/>
              </a:rPr>
              <a:t>status</a:t>
            </a: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r>
              <a:rPr lang="fr-BE" sz="1400" dirty="0"/>
              <a:t>To </a:t>
            </a:r>
            <a:r>
              <a:rPr lang="fr-BE" sz="1400" dirty="0" err="1"/>
              <a:t>review</a:t>
            </a:r>
            <a:r>
              <a:rPr lang="fr-BE" sz="1400" dirty="0"/>
              <a:t> changes,</a:t>
            </a:r>
            <a:r>
              <a:rPr lang="en-US" sz="1400" dirty="0">
                <a:latin typeface="Courier New" panose="02070309020205020404" pitchFamily="49" charset="0"/>
                <a:cs typeface="Courier New" panose="02070309020205020404" pitchFamily="49" charset="0"/>
              </a:rPr>
              <a:t>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diff &lt;</a:t>
            </a:r>
            <a:r>
              <a:rPr lang="en-US" sz="1200" dirty="0" err="1">
                <a:latin typeface="Courier New" panose="02070309020205020404" pitchFamily="49" charset="0"/>
                <a:cs typeface="Courier New" panose="02070309020205020404" pitchFamily="49" charset="0"/>
              </a:rPr>
              <a:t>specific_change</a:t>
            </a:r>
            <a:r>
              <a:rPr lang="en-US" sz="1200" dirty="0">
                <a:latin typeface="Courier New" panose="02070309020205020404" pitchFamily="49" charset="0"/>
                <a:cs typeface="Courier New" panose="02070309020205020404" pitchFamily="49" charset="0"/>
              </a:rPr>
              <a:t>&gt; </a:t>
            </a:r>
            <a:endParaRPr lang="en-US" sz="1200" dirty="0">
              <a:latin typeface="+mj-lt"/>
              <a:cs typeface="Courier New" panose="02070309020205020404" pitchFamily="49" charset="0"/>
            </a:endParaRP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diff </a:t>
            </a:r>
            <a:r>
              <a:rPr lang="fr-BE" sz="1200" dirty="0">
                <a:cs typeface="Courier New" panose="02070309020205020404" pitchFamily="49" charset="0"/>
              </a:rPr>
              <a:t>(</a:t>
            </a:r>
            <a:r>
              <a:rPr lang="fr-BE" sz="1200" b="1" dirty="0">
                <a:cs typeface="Courier New" panose="02070309020205020404" pitchFamily="49" charset="0"/>
              </a:rPr>
              <a:t>for all changes</a:t>
            </a:r>
            <a:r>
              <a:rPr lang="fr-BE" sz="1200" dirty="0">
                <a:cs typeface="Courier New" panose="02070309020205020404" pitchFamily="49" charset="0"/>
              </a:rPr>
              <a:t>)</a:t>
            </a:r>
          </a:p>
          <a:p>
            <a:pPr marL="457200" lvl="1" indent="0">
              <a:buNone/>
            </a:pPr>
            <a:endParaRPr lang="fr-BE" sz="1200" dirty="0"/>
          </a:p>
          <a:p>
            <a:pPr marL="0" indent="0">
              <a:buNone/>
            </a:pPr>
            <a:endParaRPr lang="en-US" sz="1100" dirty="0"/>
          </a:p>
        </p:txBody>
      </p:sp>
      <p:pic>
        <p:nvPicPr>
          <p:cNvPr id="3" name="Picture 2"/>
          <p:cNvPicPr>
            <a:picLocks noChangeAspect="1"/>
          </p:cNvPicPr>
          <p:nvPr/>
        </p:nvPicPr>
        <p:blipFill>
          <a:blip r:embed="rId2"/>
          <a:stretch>
            <a:fillRect/>
          </a:stretch>
        </p:blipFill>
        <p:spPr>
          <a:xfrm>
            <a:off x="5074920" y="1982331"/>
            <a:ext cx="6432975" cy="2109763"/>
          </a:xfrm>
          <a:prstGeom prst="rect">
            <a:avLst/>
          </a:prstGeom>
        </p:spPr>
      </p:pic>
      <p:pic>
        <p:nvPicPr>
          <p:cNvPr id="5" name="Picture 4"/>
          <p:cNvPicPr>
            <a:picLocks noChangeAspect="1"/>
          </p:cNvPicPr>
          <p:nvPr/>
        </p:nvPicPr>
        <p:blipFill>
          <a:blip r:embed="rId3"/>
          <a:stretch>
            <a:fillRect/>
          </a:stretch>
        </p:blipFill>
        <p:spPr>
          <a:xfrm>
            <a:off x="5802391" y="5196840"/>
            <a:ext cx="5705504" cy="1287780"/>
          </a:xfrm>
          <a:prstGeom prst="rect">
            <a:avLst/>
          </a:prstGeom>
        </p:spPr>
      </p:pic>
    </p:spTree>
    <p:extLst>
      <p:ext uri="{BB962C8B-B14F-4D97-AF65-F5344CB8AC3E}">
        <p14:creationId xmlns:p14="http://schemas.microsoft.com/office/powerpoint/2010/main" val="1846102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905" y="4330081"/>
            <a:ext cx="4152503" cy="2383139"/>
          </a:xfrm>
          <a:prstGeom prst="rect">
            <a:avLst/>
          </a:prstGeom>
        </p:spPr>
      </p:pic>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latin typeface="Courier New" panose="02070309020205020404" pitchFamily="49" charset="0"/>
                <a:cs typeface="Courier New" panose="02070309020205020404" pitchFamily="49" charset="0"/>
              </a:rPr>
              <a:t>Git</a:t>
            </a:r>
            <a:r>
              <a:rPr lang="en-US" dirty="0">
                <a:latin typeface="Courier New" panose="02070309020205020404" pitchFamily="49" charset="0"/>
                <a:cs typeface="Courier New" panose="02070309020205020404" pitchFamily="49" charset="0"/>
              </a:rPr>
              <a:t> add</a:t>
            </a:r>
            <a:r>
              <a:rPr lang="en-US" dirty="0"/>
              <a:t>,</a:t>
            </a:r>
            <a:r>
              <a:rPr lang="en-US" dirty="0">
                <a:latin typeface="Courier New" panose="02070309020205020404" pitchFamily="49" charset="0"/>
                <a:cs typeface="Courier New" panose="02070309020205020404" pitchFamily="49" charset="0"/>
              </a:rPr>
              <a:t> reset </a:t>
            </a:r>
            <a:r>
              <a:rPr lang="en-US" dirty="0"/>
              <a:t>&amp;</a:t>
            </a:r>
            <a:r>
              <a:rPr lang="en-US" dirty="0">
                <a:latin typeface="Courier New" panose="02070309020205020404" pitchFamily="49" charset="0"/>
                <a:cs typeface="Courier New" panose="02070309020205020404" pitchFamily="49" charset="0"/>
              </a:rPr>
              <a:t> commit</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92495" y="1542297"/>
            <a:ext cx="8915400" cy="4571631"/>
          </a:xfrm>
        </p:spPr>
        <p:txBody>
          <a:bodyPr>
            <a:normAutofit/>
          </a:bodyPr>
          <a:lstStyle/>
          <a:p>
            <a:r>
              <a:rPr lang="fr-BE" sz="1400" dirty="0"/>
              <a:t>To </a:t>
            </a:r>
            <a:r>
              <a:rPr lang="fr-BE" sz="1400" dirty="0" err="1"/>
              <a:t>add</a:t>
            </a:r>
            <a:r>
              <a:rPr lang="fr-BE" sz="1400" dirty="0"/>
              <a:t> </a:t>
            </a:r>
            <a:r>
              <a:rPr lang="fr-BE" sz="1400" dirty="0" err="1"/>
              <a:t>your</a:t>
            </a:r>
            <a:r>
              <a:rPr lang="fr-BE" sz="1400" dirty="0"/>
              <a:t> changes to the </a:t>
            </a:r>
            <a:r>
              <a:rPr lang="fr-BE" sz="1400" dirty="0" err="1"/>
              <a:t>Staging</a:t>
            </a:r>
            <a:r>
              <a:rPr lang="fr-BE" sz="1400" dirty="0"/>
              <a:t> Area :</a:t>
            </a:r>
            <a:r>
              <a:rPr lang="fr-BE" sz="1400" dirty="0">
                <a:latin typeface="Courier New" panose="02070309020205020404" pitchFamily="49" charset="0"/>
                <a:cs typeface="Courier New" panose="02070309020205020404" pitchFamily="49" charset="0"/>
              </a:rPr>
              <a:t>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add &lt;</a:t>
            </a:r>
            <a:r>
              <a:rPr lang="en-US" sz="1200" dirty="0" err="1">
                <a:latin typeface="Courier New" panose="02070309020205020404" pitchFamily="49" charset="0"/>
                <a:cs typeface="Courier New" panose="02070309020205020404" pitchFamily="49" charset="0"/>
              </a:rPr>
              <a:t>specific_change</a:t>
            </a:r>
            <a:r>
              <a:rPr lang="en-US" sz="1200" dirty="0">
                <a:latin typeface="Courier New" panose="02070309020205020404" pitchFamily="49" charset="0"/>
                <a:cs typeface="Courier New" panose="02070309020205020404" pitchFamily="49" charset="0"/>
              </a:rPr>
              <a:t>&gt; </a:t>
            </a:r>
            <a:endParaRPr lang="fr-BE" sz="1200" dirty="0">
              <a:cs typeface="Courier New" panose="02070309020205020404" pitchFamily="49" charset="0"/>
            </a:endParaRPr>
          </a:p>
          <a:p>
            <a:pPr lvl="1">
              <a:buFont typeface="Wingdings" panose="05000000000000000000" pitchFamily="2" charset="2"/>
              <a:buChar char="v"/>
            </a:pPr>
            <a:r>
              <a:rPr lang="fr-BE" sz="1200" dirty="0">
                <a:latin typeface="Courier New" panose="02070309020205020404" pitchFamily="49" charset="0"/>
                <a:cs typeface="Courier New" panose="02070309020205020404" pitchFamily="49" charset="0"/>
              </a:rPr>
              <a:t>git </a:t>
            </a:r>
            <a:r>
              <a:rPr lang="fr-BE" sz="1200" dirty="0" err="1">
                <a:latin typeface="Courier New" panose="02070309020205020404" pitchFamily="49" charset="0"/>
                <a:cs typeface="Courier New" panose="02070309020205020404" pitchFamily="49" charset="0"/>
              </a:rPr>
              <a:t>add</a:t>
            </a:r>
            <a:r>
              <a:rPr lang="fr-BE" sz="1200" dirty="0">
                <a:latin typeface="Courier New" panose="02070309020205020404" pitchFamily="49" charset="0"/>
                <a:cs typeface="Courier New" panose="02070309020205020404" pitchFamily="49" charset="0"/>
              </a:rPr>
              <a:t> . </a:t>
            </a:r>
            <a:r>
              <a:rPr lang="fr-BE" sz="1200" dirty="0">
                <a:cs typeface="Courier New" panose="02070309020205020404" pitchFamily="49" charset="0"/>
              </a:rPr>
              <a:t>(</a:t>
            </a:r>
            <a:r>
              <a:rPr lang="fr-BE" sz="1200" b="1" dirty="0">
                <a:cs typeface="Courier New" panose="02070309020205020404" pitchFamily="49" charset="0"/>
              </a:rPr>
              <a:t>for all changes</a:t>
            </a:r>
            <a:r>
              <a:rPr lang="fr-BE" sz="1200" dirty="0">
                <a:cs typeface="Courier New" panose="02070309020205020404" pitchFamily="49" charset="0"/>
              </a:rPr>
              <a:t>)</a:t>
            </a:r>
          </a:p>
          <a:p>
            <a:pPr marL="457200" lvl="1" indent="0">
              <a:buNone/>
            </a:pPr>
            <a:endParaRPr lang="fr-BE" sz="1200" dirty="0">
              <a:cs typeface="Courier New" panose="02070309020205020404" pitchFamily="49" charset="0"/>
            </a:endParaRPr>
          </a:p>
          <a:p>
            <a:r>
              <a:rPr lang="en-US" sz="1400" dirty="0">
                <a:latin typeface="+mj-lt"/>
                <a:cs typeface="Courier New" panose="02070309020205020404" pitchFamily="49" charset="0"/>
              </a:rPr>
              <a:t>To undo your staged files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reset &lt;file&gt;</a:t>
            </a:r>
            <a:endParaRPr lang="en-US" sz="1200" dirty="0"/>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reset </a:t>
            </a:r>
            <a:r>
              <a:rPr lang="fr-BE" sz="1200" dirty="0">
                <a:cs typeface="Courier New" panose="02070309020205020404" pitchFamily="49" charset="0"/>
              </a:rPr>
              <a:t>(</a:t>
            </a:r>
            <a:r>
              <a:rPr lang="fr-BE" sz="1200" b="1" dirty="0">
                <a:cs typeface="Courier New" panose="02070309020205020404" pitchFamily="49" charset="0"/>
              </a:rPr>
              <a:t>for all changes</a:t>
            </a:r>
            <a:r>
              <a:rPr lang="fr-BE" sz="1200" dirty="0">
                <a:cs typeface="Courier New" panose="02070309020205020404" pitchFamily="49" charset="0"/>
              </a:rPr>
              <a:t>)</a:t>
            </a:r>
          </a:p>
          <a:p>
            <a:pPr marL="457200" lvl="1" indent="0">
              <a:buNone/>
            </a:pPr>
            <a:endParaRPr lang="en-US" sz="1200" dirty="0">
              <a:latin typeface="Courier New" panose="02070309020205020404" pitchFamily="49" charset="0"/>
              <a:cs typeface="Courier New" panose="02070309020205020404" pitchFamily="49" charset="0"/>
            </a:endParaRPr>
          </a:p>
          <a:p>
            <a:r>
              <a:rPr lang="fr-BE" sz="1400" dirty="0"/>
              <a:t>To commit </a:t>
            </a:r>
            <a:r>
              <a:rPr lang="fr-BE" sz="1400" dirty="0" err="1"/>
              <a:t>your</a:t>
            </a:r>
            <a:r>
              <a:rPr lang="fr-BE" sz="1400" dirty="0"/>
              <a:t> changes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commit –m “Description”</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commit –m “Description 1  </a:t>
            </a:r>
            <a:r>
              <a:rPr lang="en-US" sz="1200" dirty="0">
                <a:cs typeface="Courier New" panose="02070309020205020404" pitchFamily="49" charset="0"/>
              </a:rPr>
              <a:t>(</a:t>
            </a:r>
            <a:r>
              <a:rPr lang="fr-BE" sz="1200" dirty="0" err="1">
                <a:cs typeface="Courier New" panose="02070309020205020404" pitchFamily="49" charset="0"/>
              </a:rPr>
              <a:t>then</a:t>
            </a:r>
            <a:r>
              <a:rPr lang="fr-BE" sz="1200" dirty="0">
                <a:cs typeface="Courier New" panose="02070309020205020404" pitchFamily="49" charset="0"/>
              </a:rPr>
              <a:t> type </a:t>
            </a:r>
            <a:r>
              <a:rPr lang="fr-BE" sz="1200" dirty="0">
                <a:latin typeface="Courier New" panose="02070309020205020404" pitchFamily="49" charset="0"/>
                <a:cs typeface="Courier New" panose="02070309020205020404" pitchFamily="49" charset="0"/>
              </a:rPr>
              <a:t>ENTER</a:t>
            </a:r>
            <a:r>
              <a:rPr lang="fr-BE" sz="1200" dirty="0">
                <a:cs typeface="Courier New" panose="02070309020205020404" pitchFamily="49" charset="0"/>
              </a:rPr>
              <a:t>) </a:t>
            </a:r>
            <a:endParaRPr lang="en-US" sz="12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Description 2  </a:t>
            </a:r>
            <a:r>
              <a:rPr lang="en-US" sz="1200" dirty="0">
                <a:cs typeface="Courier New" panose="02070309020205020404" pitchFamily="49" charset="0"/>
              </a:rPr>
              <a:t>(</a:t>
            </a:r>
            <a:r>
              <a:rPr lang="fr-BE" sz="1200" dirty="0" err="1">
                <a:cs typeface="Courier New" panose="02070309020205020404" pitchFamily="49" charset="0"/>
              </a:rPr>
              <a:t>then</a:t>
            </a:r>
            <a:r>
              <a:rPr lang="fr-BE" sz="1200" dirty="0">
                <a:cs typeface="Courier New" panose="02070309020205020404" pitchFamily="49" charset="0"/>
              </a:rPr>
              <a:t> type </a:t>
            </a:r>
            <a:r>
              <a:rPr lang="fr-BE" sz="1200" dirty="0">
                <a:latin typeface="Courier New" panose="02070309020205020404" pitchFamily="49" charset="0"/>
                <a:cs typeface="Courier New" panose="02070309020205020404" pitchFamily="49" charset="0"/>
              </a:rPr>
              <a:t>ENTER</a:t>
            </a:r>
            <a:r>
              <a:rPr lang="fr-BE" sz="1200" dirty="0">
                <a:cs typeface="Courier New" panose="02070309020205020404" pitchFamily="49" charset="0"/>
              </a:rPr>
              <a:t>) </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				   Description 3”</a:t>
            </a:r>
            <a:endParaRPr lang="en-US" sz="1100" dirty="0"/>
          </a:p>
          <a:p>
            <a:pPr marL="457200" lvl="1" indent="0">
              <a:buNone/>
            </a:pPr>
            <a:endParaRPr lang="fr-BE" sz="1200" dirty="0"/>
          </a:p>
        </p:txBody>
      </p:sp>
      <p:sp>
        <p:nvSpPr>
          <p:cNvPr id="5" name="Rectangle 4"/>
          <p:cNvSpPr/>
          <p:nvPr/>
        </p:nvSpPr>
        <p:spPr>
          <a:xfrm>
            <a:off x="9513570" y="4446890"/>
            <a:ext cx="1577558" cy="2079349"/>
          </a:xfrm>
          <a:prstGeom prst="rect">
            <a:avLst/>
          </a:prstGeom>
          <a:noFill/>
          <a:ln w="28575">
            <a:solidFill>
              <a:srgbClr val="0070C0">
                <a:alpha val="36863"/>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862106" y="4023946"/>
            <a:ext cx="880486" cy="415498"/>
          </a:xfrm>
          <a:prstGeom prst="rect">
            <a:avLst/>
          </a:prstGeom>
          <a:noFill/>
        </p:spPr>
        <p:txBody>
          <a:bodyPr wrap="square" rtlCol="0">
            <a:spAutoFit/>
          </a:bodyPr>
          <a:lstStyle/>
          <a:p>
            <a:pPr algn="ctr"/>
            <a:r>
              <a:rPr lang="fr-BE" sz="1050" dirty="0">
                <a:solidFill>
                  <a:srgbClr val="0070C0"/>
                </a:solidFill>
              </a:rPr>
              <a:t>Local </a:t>
            </a:r>
          </a:p>
          <a:p>
            <a:pPr algn="ctr"/>
            <a:r>
              <a:rPr lang="fr-BE" sz="1050" dirty="0" err="1">
                <a:solidFill>
                  <a:srgbClr val="0070C0"/>
                </a:solidFill>
              </a:rPr>
              <a:t>Repository</a:t>
            </a:r>
            <a:endParaRPr lang="en-US" sz="1100" dirty="0">
              <a:solidFill>
                <a:srgbClr val="0070C0"/>
              </a:solidFill>
            </a:endParaRPr>
          </a:p>
        </p:txBody>
      </p:sp>
      <p:sp>
        <p:nvSpPr>
          <p:cNvPr id="7" name="Rectangle 6"/>
          <p:cNvSpPr/>
          <p:nvPr/>
        </p:nvSpPr>
        <p:spPr>
          <a:xfrm>
            <a:off x="11408567" y="4446890"/>
            <a:ext cx="690170" cy="2076182"/>
          </a:xfrm>
          <a:prstGeom prst="rect">
            <a:avLst/>
          </a:prstGeom>
          <a:noFill/>
          <a:ln w="28575">
            <a:solidFill>
              <a:srgbClr val="D274CB">
                <a:alpha val="36863"/>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319844" y="4023946"/>
            <a:ext cx="867616" cy="415498"/>
          </a:xfrm>
          <a:prstGeom prst="rect">
            <a:avLst/>
          </a:prstGeom>
          <a:noFill/>
        </p:spPr>
        <p:txBody>
          <a:bodyPr wrap="square" rtlCol="0">
            <a:spAutoFit/>
          </a:bodyPr>
          <a:lstStyle/>
          <a:p>
            <a:pPr algn="ctr"/>
            <a:r>
              <a:rPr lang="fr-BE" sz="1050" dirty="0" err="1">
                <a:solidFill>
                  <a:srgbClr val="D274CB"/>
                </a:solidFill>
              </a:rPr>
              <a:t>Remote</a:t>
            </a:r>
            <a:r>
              <a:rPr lang="fr-BE" sz="1050" dirty="0">
                <a:solidFill>
                  <a:srgbClr val="D274CB"/>
                </a:solidFill>
              </a:rPr>
              <a:t> </a:t>
            </a:r>
          </a:p>
          <a:p>
            <a:pPr algn="ctr"/>
            <a:r>
              <a:rPr lang="fr-BE" sz="1050" dirty="0" err="1">
                <a:solidFill>
                  <a:srgbClr val="D274CB"/>
                </a:solidFill>
              </a:rPr>
              <a:t>Repository</a:t>
            </a:r>
            <a:endParaRPr lang="en-US" sz="1050" dirty="0">
              <a:solidFill>
                <a:srgbClr val="D274CB"/>
              </a:solidFill>
            </a:endParaRPr>
          </a:p>
        </p:txBody>
      </p:sp>
      <p:pic>
        <p:nvPicPr>
          <p:cNvPr id="9" name="Picture 8"/>
          <p:cNvPicPr>
            <a:picLocks noChangeAspect="1"/>
          </p:cNvPicPr>
          <p:nvPr/>
        </p:nvPicPr>
        <p:blipFill>
          <a:blip r:embed="rId3"/>
          <a:stretch>
            <a:fillRect/>
          </a:stretch>
        </p:blipFill>
        <p:spPr>
          <a:xfrm>
            <a:off x="7589410" y="1540870"/>
            <a:ext cx="3730434" cy="2287242"/>
          </a:xfrm>
          <a:prstGeom prst="rect">
            <a:avLst/>
          </a:prstGeom>
        </p:spPr>
      </p:pic>
    </p:spTree>
    <p:extLst>
      <p:ext uri="{BB962C8B-B14F-4D97-AF65-F5344CB8AC3E}">
        <p14:creationId xmlns:p14="http://schemas.microsoft.com/office/powerpoint/2010/main" val="1253490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stash</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92495" y="1542297"/>
            <a:ext cx="8915400" cy="3841233"/>
          </a:xfrm>
        </p:spPr>
        <p:txBody>
          <a:bodyPr>
            <a:normAutofit lnSpcReduction="10000"/>
          </a:bodyPr>
          <a:lstStyle/>
          <a:p>
            <a:r>
              <a:rPr lang="fr-BE" sz="1400" dirty="0"/>
              <a:t>In case of </a:t>
            </a:r>
            <a:r>
              <a:rPr lang="fr-BE" sz="1400" dirty="0" err="1"/>
              <a:t>you</a:t>
            </a:r>
            <a:r>
              <a:rPr lang="fr-BE" sz="1400" dirty="0"/>
              <a:t> are </a:t>
            </a:r>
            <a:r>
              <a:rPr lang="fr-BE" sz="1400" dirty="0" err="1"/>
              <a:t>called</a:t>
            </a:r>
            <a:r>
              <a:rPr lang="fr-BE" sz="1400" dirty="0"/>
              <a:t> to </a:t>
            </a:r>
            <a:r>
              <a:rPr lang="fr-BE" sz="1400" dirty="0" err="1"/>
              <a:t>fix</a:t>
            </a:r>
            <a:r>
              <a:rPr lang="fr-BE" sz="1400" dirty="0"/>
              <a:t> a bug and switch to </a:t>
            </a:r>
            <a:r>
              <a:rPr lang="fr-BE" sz="1400" dirty="0">
                <a:latin typeface="Courier New" panose="02070309020205020404" pitchFamily="49" charset="0"/>
                <a:cs typeface="Courier New" panose="02070309020205020404" pitchFamily="49" charset="0"/>
              </a:rPr>
              <a:t>master</a:t>
            </a:r>
            <a:r>
              <a:rPr lang="fr-BE" sz="1400" dirty="0"/>
              <a:t> </a:t>
            </a:r>
            <a:r>
              <a:rPr lang="fr-BE" sz="1400" dirty="0" err="1"/>
              <a:t>branch</a:t>
            </a:r>
            <a:r>
              <a:rPr lang="fr-BE" sz="1400" dirty="0"/>
              <a:t>, </a:t>
            </a:r>
            <a:r>
              <a:rPr lang="fr-BE" sz="1400" dirty="0" err="1"/>
              <a:t>save</a:t>
            </a:r>
            <a:r>
              <a:rPr lang="fr-BE" sz="1400" dirty="0"/>
              <a:t> ALL </a:t>
            </a:r>
            <a:r>
              <a:rPr lang="fr-BE" sz="1400" dirty="0" err="1"/>
              <a:t>your</a:t>
            </a:r>
            <a:r>
              <a:rPr lang="fr-BE" sz="1400" dirty="0"/>
              <a:t> </a:t>
            </a:r>
            <a:r>
              <a:rPr lang="fr-BE" sz="1400" dirty="0" err="1"/>
              <a:t>unstaged</a:t>
            </a:r>
            <a:r>
              <a:rPr lang="fr-BE" sz="1400" dirty="0"/>
              <a:t> contents (</a:t>
            </a:r>
            <a:r>
              <a:rPr lang="en-US" sz="1400" b="1" dirty="0">
                <a:solidFill>
                  <a:srgbClr val="FFC000"/>
                </a:solidFill>
                <a:latin typeface="Courier New" panose="02070309020205020404" pitchFamily="49" charset="0"/>
                <a:cs typeface="Courier New" panose="02070309020205020404" pitchFamily="49" charset="0"/>
              </a:rPr>
              <a:t>–u </a:t>
            </a:r>
            <a:r>
              <a:rPr lang="fr-BE" sz="1400" dirty="0" err="1">
                <a:solidFill>
                  <a:srgbClr val="FFC000"/>
                </a:solidFill>
              </a:rPr>
              <a:t>includes</a:t>
            </a:r>
            <a:r>
              <a:rPr lang="fr-BE" sz="1400" dirty="0">
                <a:solidFill>
                  <a:srgbClr val="FFC000"/>
                </a:solidFill>
              </a:rPr>
              <a:t> </a:t>
            </a:r>
            <a:r>
              <a:rPr lang="fr-BE" sz="1400" dirty="0" err="1">
                <a:solidFill>
                  <a:srgbClr val="FFC000"/>
                </a:solidFill>
              </a:rPr>
              <a:t>untracked</a:t>
            </a:r>
            <a:r>
              <a:rPr lang="fr-BE" sz="1400" dirty="0">
                <a:solidFill>
                  <a:srgbClr val="FFC000"/>
                </a:solidFill>
              </a:rPr>
              <a:t> contents</a:t>
            </a:r>
            <a:r>
              <a:rPr lang="fr-BE" sz="1400" dirty="0"/>
              <a:t>) :</a:t>
            </a:r>
            <a:r>
              <a:rPr lang="fr-BE" sz="1400" dirty="0">
                <a:latin typeface="Courier New" panose="02070309020205020404" pitchFamily="49" charset="0"/>
                <a:cs typeface="Courier New" panose="02070309020205020404" pitchFamily="49" charset="0"/>
              </a:rPr>
              <a:t> </a:t>
            </a:r>
          </a:p>
          <a:p>
            <a:pPr lvl="1">
              <a:buFont typeface="Wingdings" panose="05000000000000000000" pitchFamily="2" charset="2"/>
              <a:buChar char="v"/>
            </a:pPr>
            <a:r>
              <a:rPr lang="en-US" sz="1200" dirty="0" err="1">
                <a:solidFill>
                  <a:schemeClr val="tx1"/>
                </a:solidFill>
                <a:latin typeface="Courier New" panose="02070309020205020404" pitchFamily="49" charset="0"/>
                <a:cs typeface="Courier New" panose="02070309020205020404" pitchFamily="49" charset="0"/>
              </a:rPr>
              <a:t>git</a:t>
            </a:r>
            <a:r>
              <a:rPr lang="en-US" sz="1200" dirty="0">
                <a:solidFill>
                  <a:schemeClr val="tx1"/>
                </a:solidFill>
                <a:latin typeface="Courier New" panose="02070309020205020404" pitchFamily="49" charset="0"/>
                <a:cs typeface="Courier New" panose="02070309020205020404" pitchFamily="49" charset="0"/>
              </a:rPr>
              <a:t> stash push –u –m “Description”</a:t>
            </a: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r>
              <a:rPr lang="fr-BE" sz="1400" dirty="0" err="1"/>
              <a:t>When</a:t>
            </a:r>
            <a:r>
              <a:rPr lang="fr-BE" sz="1400" dirty="0"/>
              <a:t> bugs are </a:t>
            </a:r>
            <a:r>
              <a:rPr lang="fr-BE" sz="1400" dirty="0" err="1"/>
              <a:t>fixed</a:t>
            </a:r>
            <a:r>
              <a:rPr lang="fr-BE" sz="1400" dirty="0"/>
              <a:t>, </a:t>
            </a:r>
            <a:r>
              <a:rPr lang="fr-BE" sz="1400" dirty="0" err="1"/>
              <a:t>you</a:t>
            </a:r>
            <a:r>
              <a:rPr lang="fr-BE" sz="1400" dirty="0"/>
              <a:t> </a:t>
            </a:r>
            <a:r>
              <a:rPr lang="fr-BE" sz="1400" dirty="0" err="1"/>
              <a:t>can</a:t>
            </a:r>
            <a:r>
              <a:rPr lang="fr-BE" sz="1400" dirty="0"/>
              <a:t> </a:t>
            </a:r>
            <a:r>
              <a:rPr lang="fr-BE" sz="1400" dirty="0" err="1"/>
              <a:t>recover</a:t>
            </a:r>
            <a:r>
              <a:rPr lang="fr-BE" sz="1400" dirty="0"/>
              <a:t> the </a:t>
            </a:r>
            <a:r>
              <a:rPr lang="fr-BE" sz="1400" dirty="0" err="1"/>
              <a:t>unstaged</a:t>
            </a:r>
            <a:r>
              <a:rPr lang="fr-BE" sz="1400" dirty="0"/>
              <a:t> contents </a:t>
            </a:r>
            <a:r>
              <a:rPr lang="fr-BE" sz="1400" dirty="0" err="1"/>
              <a:t>after</a:t>
            </a:r>
            <a:r>
              <a:rPr lang="fr-BE" sz="1400" dirty="0"/>
              <a:t> </a:t>
            </a:r>
            <a:r>
              <a:rPr lang="fr-BE" sz="1400" dirty="0" err="1"/>
              <a:t>having</a:t>
            </a:r>
            <a:r>
              <a:rPr lang="fr-BE" sz="1400" dirty="0"/>
              <a:t> </a:t>
            </a:r>
            <a:r>
              <a:rPr lang="fr-BE" sz="1400" dirty="0" err="1"/>
              <a:t>switched</a:t>
            </a:r>
            <a:r>
              <a:rPr lang="fr-BE" sz="1400" dirty="0"/>
              <a:t> back to </a:t>
            </a:r>
            <a:r>
              <a:rPr lang="fr-BE" sz="1400" dirty="0" err="1"/>
              <a:t>your</a:t>
            </a:r>
            <a:r>
              <a:rPr lang="fr-BE" sz="1400" dirty="0"/>
              <a:t> </a:t>
            </a:r>
            <a:r>
              <a:rPr lang="fr-BE" sz="1400" dirty="0" err="1">
                <a:latin typeface="Courier New" panose="02070309020205020404" pitchFamily="49" charset="0"/>
                <a:cs typeface="Courier New" panose="02070309020205020404" pitchFamily="49" charset="0"/>
              </a:rPr>
              <a:t>feature</a:t>
            </a:r>
            <a:r>
              <a:rPr lang="fr-BE" sz="1400" dirty="0">
                <a:latin typeface="Courier New" panose="02070309020205020404" pitchFamily="49" charset="0"/>
                <a:cs typeface="Courier New" panose="02070309020205020404" pitchFamily="49" charset="0"/>
              </a:rPr>
              <a:t> </a:t>
            </a:r>
            <a:r>
              <a:rPr lang="fr-BE" sz="1400" dirty="0" err="1"/>
              <a:t>branch</a:t>
            </a:r>
            <a:r>
              <a:rPr lang="fr-BE" sz="1400" dirty="0"/>
              <a:t>:</a:t>
            </a:r>
            <a:r>
              <a:rPr lang="fr-BE" sz="1400" dirty="0">
                <a:latin typeface="Courier New" panose="02070309020205020404" pitchFamily="49" charset="0"/>
                <a:cs typeface="Courier New" panose="02070309020205020404" pitchFamily="49" charset="0"/>
              </a:rPr>
              <a:t> </a:t>
            </a:r>
          </a:p>
          <a:p>
            <a:pPr lvl="1">
              <a:buFont typeface="Wingdings" panose="05000000000000000000" pitchFamily="2" charset="2"/>
              <a:buChar char="v"/>
            </a:pPr>
            <a:r>
              <a:rPr lang="en-US" sz="1200" dirty="0" err="1">
                <a:solidFill>
                  <a:schemeClr val="tx1"/>
                </a:solidFill>
                <a:latin typeface="Courier New" panose="02070309020205020404" pitchFamily="49" charset="0"/>
                <a:cs typeface="Courier New" panose="02070309020205020404" pitchFamily="49" charset="0"/>
              </a:rPr>
              <a:t>git</a:t>
            </a:r>
            <a:r>
              <a:rPr lang="en-US" sz="1200" dirty="0">
                <a:solidFill>
                  <a:schemeClr val="tx1"/>
                </a:solidFill>
                <a:latin typeface="Courier New" panose="02070309020205020404" pitchFamily="49" charset="0"/>
                <a:cs typeface="Courier New" panose="02070309020205020404" pitchFamily="49" charset="0"/>
              </a:rPr>
              <a:t> stash pop</a:t>
            </a:r>
          </a:p>
          <a:p>
            <a:pPr lvl="1">
              <a:buFont typeface="Wingdings" panose="05000000000000000000" pitchFamily="2" charset="2"/>
              <a:buChar char="v"/>
            </a:pPr>
            <a:r>
              <a:rPr lang="en-US" sz="1200" dirty="0" err="1">
                <a:solidFill>
                  <a:schemeClr val="tx1"/>
                </a:solidFill>
                <a:latin typeface="Courier New" panose="02070309020205020404" pitchFamily="49" charset="0"/>
                <a:cs typeface="Courier New" panose="02070309020205020404" pitchFamily="49" charset="0"/>
              </a:rPr>
              <a:t>git</a:t>
            </a:r>
            <a:r>
              <a:rPr lang="en-US" sz="1200" dirty="0">
                <a:solidFill>
                  <a:schemeClr val="tx1"/>
                </a:solidFill>
                <a:latin typeface="Courier New" panose="02070309020205020404" pitchFamily="49" charset="0"/>
                <a:cs typeface="Courier New" panose="02070309020205020404" pitchFamily="49" charset="0"/>
              </a:rPr>
              <a:t> stash pop &lt;</a:t>
            </a:r>
            <a:r>
              <a:rPr lang="en-US" sz="1200" dirty="0" err="1">
                <a:solidFill>
                  <a:schemeClr val="tx1"/>
                </a:solidFill>
                <a:latin typeface="Courier New" panose="02070309020205020404" pitchFamily="49" charset="0"/>
                <a:cs typeface="Courier New" panose="02070309020205020404" pitchFamily="49" charset="0"/>
              </a:rPr>
              <a:t>Selected_Stash</a:t>
            </a:r>
            <a:r>
              <a:rPr lang="en-US" sz="1200" dirty="0">
                <a:solidFill>
                  <a:schemeClr val="tx1"/>
                </a:solidFill>
                <a:latin typeface="Courier New" panose="02070309020205020404" pitchFamily="49" charset="0"/>
                <a:cs typeface="Courier New" panose="02070309020205020404" pitchFamily="49" charset="0"/>
              </a:rPr>
              <a:t>&gt;</a:t>
            </a:r>
          </a:p>
          <a:p>
            <a:pPr lvl="1">
              <a:buFont typeface="Wingdings" panose="05000000000000000000" pitchFamily="2" charset="2"/>
              <a:buChar char="v"/>
            </a:pPr>
            <a:endParaRPr lang="en-US" sz="1200" dirty="0"/>
          </a:p>
        </p:txBody>
      </p:sp>
      <p:pic>
        <p:nvPicPr>
          <p:cNvPr id="44" name="Picture 43"/>
          <p:cNvPicPr>
            <a:picLocks noChangeAspect="1"/>
          </p:cNvPicPr>
          <p:nvPr/>
        </p:nvPicPr>
        <p:blipFill>
          <a:blip r:embed="rId2"/>
          <a:stretch>
            <a:fillRect/>
          </a:stretch>
        </p:blipFill>
        <p:spPr>
          <a:xfrm>
            <a:off x="6830220" y="2040860"/>
            <a:ext cx="2565217" cy="1675844"/>
          </a:xfrm>
          <a:prstGeom prst="rect">
            <a:avLst/>
          </a:prstGeom>
        </p:spPr>
      </p:pic>
      <p:pic>
        <p:nvPicPr>
          <p:cNvPr id="45" name="Picture 44"/>
          <p:cNvPicPr>
            <a:picLocks noChangeAspect="1"/>
          </p:cNvPicPr>
          <p:nvPr/>
        </p:nvPicPr>
        <p:blipFill>
          <a:blip r:embed="rId3"/>
          <a:stretch>
            <a:fillRect/>
          </a:stretch>
        </p:blipFill>
        <p:spPr>
          <a:xfrm>
            <a:off x="9404798" y="2040860"/>
            <a:ext cx="2620553" cy="1575547"/>
          </a:xfrm>
          <a:prstGeom prst="rect">
            <a:avLst/>
          </a:prstGeom>
        </p:spPr>
      </p:pic>
      <p:pic>
        <p:nvPicPr>
          <p:cNvPr id="46" name="Picture 45"/>
          <p:cNvPicPr>
            <a:picLocks noChangeAspect="1"/>
          </p:cNvPicPr>
          <p:nvPr/>
        </p:nvPicPr>
        <p:blipFill>
          <a:blip r:embed="rId4"/>
          <a:stretch>
            <a:fillRect/>
          </a:stretch>
        </p:blipFill>
        <p:spPr>
          <a:xfrm>
            <a:off x="7940237" y="4776404"/>
            <a:ext cx="3197608" cy="1584181"/>
          </a:xfrm>
          <a:prstGeom prst="rect">
            <a:avLst/>
          </a:prstGeom>
        </p:spPr>
      </p:pic>
      <p:pic>
        <p:nvPicPr>
          <p:cNvPr id="47" name="Content Placeholder 4" descr="A close up of a sign&#10;&#10;Description automatically generated">
            <a:extLst>
              <a:ext uri="{FF2B5EF4-FFF2-40B4-BE49-F238E27FC236}">
                <a16:creationId xmlns="" xmlns:a16="http://schemas.microsoft.com/office/drawing/2014/main" id="{359C3C13-BCB0-4CF3-9BFE-7995B3453925}"/>
              </a:ext>
            </a:extLst>
          </p:cNvPr>
          <p:cNvPicPr>
            <a:picLocks noChangeAspect="1"/>
          </p:cNvPicPr>
          <p:nvPr/>
        </p:nvPicPr>
        <p:blipFill>
          <a:blip r:embed="rId5"/>
          <a:stretch>
            <a:fillRect/>
          </a:stretch>
        </p:blipFill>
        <p:spPr>
          <a:xfrm>
            <a:off x="3383280" y="2624352"/>
            <a:ext cx="1711008" cy="1092352"/>
          </a:xfrm>
          <a:prstGeom prst="rect">
            <a:avLst/>
          </a:prstGeom>
        </p:spPr>
      </p:pic>
      <p:pic>
        <p:nvPicPr>
          <p:cNvPr id="48" name="Content Placeholder 4" descr="A close up of a sign&#10;&#10;Description automatically generated">
            <a:extLst>
              <a:ext uri="{FF2B5EF4-FFF2-40B4-BE49-F238E27FC236}">
                <a16:creationId xmlns="" xmlns:a16="http://schemas.microsoft.com/office/drawing/2014/main" id="{359C3C13-BCB0-4CF3-9BFE-7995B3453925}"/>
              </a:ext>
            </a:extLst>
          </p:cNvPr>
          <p:cNvPicPr>
            <a:picLocks noChangeAspect="1"/>
          </p:cNvPicPr>
          <p:nvPr/>
        </p:nvPicPr>
        <p:blipFill>
          <a:blip r:embed="rId5"/>
          <a:stretch>
            <a:fillRect/>
          </a:stretch>
        </p:blipFill>
        <p:spPr>
          <a:xfrm>
            <a:off x="3383280" y="5319920"/>
            <a:ext cx="1711008" cy="1092352"/>
          </a:xfrm>
          <a:prstGeom prst="rect">
            <a:avLst/>
          </a:prstGeom>
        </p:spPr>
      </p:pic>
      <p:cxnSp>
        <p:nvCxnSpPr>
          <p:cNvPr id="54" name="Straight Arrow Connector 53">
            <a:extLst>
              <a:ext uri="{FF2B5EF4-FFF2-40B4-BE49-F238E27FC236}">
                <a16:creationId xmlns="" xmlns:a16="http://schemas.microsoft.com/office/drawing/2014/main" id="{B5A5DDFE-EC90-41F5-B098-9340B44C0CB7}"/>
              </a:ext>
            </a:extLst>
          </p:cNvPr>
          <p:cNvCxnSpPr>
            <a:cxnSpLocks/>
          </p:cNvCxnSpPr>
          <p:nvPr/>
        </p:nvCxnSpPr>
        <p:spPr>
          <a:xfrm>
            <a:off x="3728847" y="6280786"/>
            <a:ext cx="345948" cy="190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 xmlns:a16="http://schemas.microsoft.com/office/drawing/2014/main" id="{B5A5DDFE-EC90-41F5-B098-9340B44C0CB7}"/>
              </a:ext>
            </a:extLst>
          </p:cNvPr>
          <p:cNvCxnSpPr>
            <a:cxnSpLocks/>
          </p:cNvCxnSpPr>
          <p:nvPr/>
        </p:nvCxnSpPr>
        <p:spPr>
          <a:xfrm flipH="1" flipV="1">
            <a:off x="3779661" y="3612179"/>
            <a:ext cx="379372" cy="56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4426" y="3310271"/>
            <a:ext cx="130141" cy="292818"/>
          </a:xfrm>
          <a:prstGeom prst="rect">
            <a:avLst/>
          </a:prstGeom>
        </p:spPr>
      </p:pic>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4426" y="3656964"/>
            <a:ext cx="130141" cy="292818"/>
          </a:xfrm>
          <a:prstGeom prst="rect">
            <a:avLst/>
          </a:prstGeom>
        </p:spPr>
      </p:pic>
      <p:sp>
        <p:nvSpPr>
          <p:cNvPr id="63" name="TextBox 62">
            <a:extLst>
              <a:ext uri="{FF2B5EF4-FFF2-40B4-BE49-F238E27FC236}">
                <a16:creationId xmlns="" xmlns:a16="http://schemas.microsoft.com/office/drawing/2014/main" id="{70901E27-3D3F-4E20-9CAC-133289AE67C7}"/>
              </a:ext>
            </a:extLst>
          </p:cNvPr>
          <p:cNvSpPr txBox="1"/>
          <p:nvPr/>
        </p:nvSpPr>
        <p:spPr>
          <a:xfrm>
            <a:off x="4513928" y="3400494"/>
            <a:ext cx="1160720"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Controller3.java</a:t>
            </a:r>
            <a:endParaRPr lang="en-US" sz="800" dirty="0">
              <a:latin typeface="+mj-lt"/>
              <a:cs typeface="Courier New" panose="02070309020205020404" pitchFamily="49" charset="0"/>
            </a:endParaRPr>
          </a:p>
        </p:txBody>
      </p:sp>
      <p:sp>
        <p:nvSpPr>
          <p:cNvPr id="64" name="TextBox 63">
            <a:extLst>
              <a:ext uri="{FF2B5EF4-FFF2-40B4-BE49-F238E27FC236}">
                <a16:creationId xmlns="" xmlns:a16="http://schemas.microsoft.com/office/drawing/2014/main" id="{F028FC30-E66D-4DE6-9610-ACCF3293D469}"/>
              </a:ext>
            </a:extLst>
          </p:cNvPr>
          <p:cNvSpPr txBox="1"/>
          <p:nvPr/>
        </p:nvSpPr>
        <p:spPr>
          <a:xfrm>
            <a:off x="4513928" y="3695737"/>
            <a:ext cx="935255"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PojoCar.java</a:t>
            </a:r>
            <a:endParaRPr lang="en-US" sz="800" dirty="0">
              <a:latin typeface="+mj-lt"/>
              <a:cs typeface="Courier New" panose="02070309020205020404" pitchFamily="49" charset="0"/>
            </a:endParaRPr>
          </a:p>
        </p:txBody>
      </p:sp>
      <p:pic>
        <p:nvPicPr>
          <p:cNvPr id="65" name="Picture 64">
            <a:extLst>
              <a:ext uri="{FF2B5EF4-FFF2-40B4-BE49-F238E27FC236}">
                <a16:creationId xmlns="" xmlns:a16="http://schemas.microsoft.com/office/drawing/2014/main" id="{3C8AEFC1-4873-4AFB-B8F9-A92DFCEF1029}"/>
              </a:ext>
            </a:extLst>
          </p:cNvPr>
          <p:cNvPicPr>
            <a:picLocks noChangeAspect="1"/>
          </p:cNvPicPr>
          <p:nvPr/>
        </p:nvPicPr>
        <p:blipFill>
          <a:blip r:embed="rId7"/>
          <a:stretch>
            <a:fillRect/>
          </a:stretch>
        </p:blipFill>
        <p:spPr>
          <a:xfrm>
            <a:off x="4292630" y="6007341"/>
            <a:ext cx="118371" cy="262724"/>
          </a:xfrm>
          <a:prstGeom prst="rect">
            <a:avLst/>
          </a:prstGeom>
        </p:spPr>
      </p:pic>
      <p:pic>
        <p:nvPicPr>
          <p:cNvPr id="66" name="Picture 65">
            <a:extLst>
              <a:ext uri="{FF2B5EF4-FFF2-40B4-BE49-F238E27FC236}">
                <a16:creationId xmlns="" xmlns:a16="http://schemas.microsoft.com/office/drawing/2014/main" id="{BD0228B4-C078-485F-85DD-B8EFAEADC579}"/>
              </a:ext>
            </a:extLst>
          </p:cNvPr>
          <p:cNvPicPr>
            <a:picLocks noChangeAspect="1"/>
          </p:cNvPicPr>
          <p:nvPr/>
        </p:nvPicPr>
        <p:blipFill>
          <a:blip r:embed="rId7"/>
          <a:stretch>
            <a:fillRect/>
          </a:stretch>
        </p:blipFill>
        <p:spPr>
          <a:xfrm>
            <a:off x="4292630" y="6326467"/>
            <a:ext cx="118371" cy="262726"/>
          </a:xfrm>
          <a:prstGeom prst="rect">
            <a:avLst/>
          </a:prstGeom>
        </p:spPr>
      </p:pic>
      <p:sp>
        <p:nvSpPr>
          <p:cNvPr id="67" name="TextBox 66">
            <a:extLst>
              <a:ext uri="{FF2B5EF4-FFF2-40B4-BE49-F238E27FC236}">
                <a16:creationId xmlns="" xmlns:a16="http://schemas.microsoft.com/office/drawing/2014/main" id="{70901E27-3D3F-4E20-9CAC-133289AE67C7}"/>
              </a:ext>
            </a:extLst>
          </p:cNvPr>
          <p:cNvSpPr txBox="1"/>
          <p:nvPr/>
        </p:nvSpPr>
        <p:spPr>
          <a:xfrm>
            <a:off x="4420362" y="6065342"/>
            <a:ext cx="1160720"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Controller3.java</a:t>
            </a:r>
            <a:endParaRPr lang="en-US" sz="800" dirty="0">
              <a:latin typeface="+mj-lt"/>
              <a:cs typeface="Courier New" panose="02070309020205020404" pitchFamily="49" charset="0"/>
            </a:endParaRPr>
          </a:p>
        </p:txBody>
      </p:sp>
      <p:sp>
        <p:nvSpPr>
          <p:cNvPr id="68" name="TextBox 67">
            <a:extLst>
              <a:ext uri="{FF2B5EF4-FFF2-40B4-BE49-F238E27FC236}">
                <a16:creationId xmlns="" xmlns:a16="http://schemas.microsoft.com/office/drawing/2014/main" id="{F028FC30-E66D-4DE6-9610-ACCF3293D469}"/>
              </a:ext>
            </a:extLst>
          </p:cNvPr>
          <p:cNvSpPr txBox="1"/>
          <p:nvPr/>
        </p:nvSpPr>
        <p:spPr>
          <a:xfrm>
            <a:off x="4420362" y="6360585"/>
            <a:ext cx="935255"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PojoCar.java</a:t>
            </a:r>
            <a:endParaRPr lang="en-US" sz="800" dirty="0">
              <a:latin typeface="+mj-lt"/>
              <a:cs typeface="Courier New" panose="02070309020205020404" pitchFamily="49" charset="0"/>
            </a:endParaRPr>
          </a:p>
        </p:txBody>
      </p:sp>
      <p:sp>
        <p:nvSpPr>
          <p:cNvPr id="70" name="TextBox 69">
            <a:extLst>
              <a:ext uri="{FF2B5EF4-FFF2-40B4-BE49-F238E27FC236}">
                <a16:creationId xmlns="" xmlns:a16="http://schemas.microsoft.com/office/drawing/2014/main" id="{70901E27-3D3F-4E20-9CAC-133289AE67C7}"/>
              </a:ext>
            </a:extLst>
          </p:cNvPr>
          <p:cNvSpPr txBox="1"/>
          <p:nvPr/>
        </p:nvSpPr>
        <p:spPr>
          <a:xfrm>
            <a:off x="7199112" y="3771426"/>
            <a:ext cx="1827432"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Stashing only tracked files</a:t>
            </a:r>
            <a:endParaRPr lang="en-US" sz="800" dirty="0">
              <a:latin typeface="+mj-lt"/>
              <a:cs typeface="Courier New" panose="02070309020205020404" pitchFamily="49" charset="0"/>
            </a:endParaRPr>
          </a:p>
        </p:txBody>
      </p:sp>
      <p:sp>
        <p:nvSpPr>
          <p:cNvPr id="71" name="TextBox 70">
            <a:extLst>
              <a:ext uri="{FF2B5EF4-FFF2-40B4-BE49-F238E27FC236}">
                <a16:creationId xmlns="" xmlns:a16="http://schemas.microsoft.com/office/drawing/2014/main" id="{70901E27-3D3F-4E20-9CAC-133289AE67C7}"/>
              </a:ext>
            </a:extLst>
          </p:cNvPr>
          <p:cNvSpPr txBox="1"/>
          <p:nvPr/>
        </p:nvSpPr>
        <p:spPr>
          <a:xfrm>
            <a:off x="9860012" y="3776214"/>
            <a:ext cx="1942743"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Stashing with untracked files</a:t>
            </a:r>
            <a:endParaRPr lang="en-US" sz="800" dirty="0">
              <a:latin typeface="+mj-lt"/>
              <a:cs typeface="Courier New" panose="02070309020205020404" pitchFamily="49" charset="0"/>
            </a:endParaRPr>
          </a:p>
        </p:txBody>
      </p:sp>
    </p:spTree>
    <p:extLst>
      <p:ext uri="{BB962C8B-B14F-4D97-AF65-F5344CB8AC3E}">
        <p14:creationId xmlns:p14="http://schemas.microsoft.com/office/powerpoint/2010/main" val="58882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par>
                                <p:cTn id="18" presetID="22" presetClass="exit" presetSubtype="4" fill="hold" grpId="0" nodeType="withEffect">
                                  <p:stCondLst>
                                    <p:cond delay="0"/>
                                  </p:stCondLst>
                                  <p:childTnLst>
                                    <p:animEffect transition="out" filter="wipe(down)">
                                      <p:cBhvr>
                                        <p:cTn id="19" dur="500"/>
                                        <p:tgtEl>
                                          <p:spTgt spid="64"/>
                                        </p:tgtEl>
                                      </p:cBhvr>
                                    </p:animEffect>
                                    <p:set>
                                      <p:cBhvr>
                                        <p:cTn id="20" dur="1" fill="hold">
                                          <p:stCondLst>
                                            <p:cond delay="499"/>
                                          </p:stCondLst>
                                        </p:cTn>
                                        <p:tgtEl>
                                          <p:spTgt spid="6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0" nodeType="clickEffect">
                                  <p:stCondLst>
                                    <p:cond delay="0"/>
                                  </p:stCondLst>
                                  <p:childTnLst>
                                    <p:animEffect transition="out" filter="wipe(down)">
                                      <p:cBhvr>
                                        <p:cTn id="24" dur="500"/>
                                        <p:tgtEl>
                                          <p:spTgt spid="67"/>
                                        </p:tgtEl>
                                      </p:cBhvr>
                                    </p:animEffect>
                                    <p:set>
                                      <p:cBhvr>
                                        <p:cTn id="25" dur="1" fill="hold">
                                          <p:stCondLst>
                                            <p:cond delay="499"/>
                                          </p:stCondLst>
                                        </p:cTn>
                                        <p:tgtEl>
                                          <p:spTgt spid="67"/>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66"/>
                                        </p:tgtEl>
                                      </p:cBhvr>
                                    </p:animEffect>
                                    <p:set>
                                      <p:cBhvr>
                                        <p:cTn id="28" dur="1" fill="hold">
                                          <p:stCondLst>
                                            <p:cond delay="499"/>
                                          </p:stCondLst>
                                        </p:cTn>
                                        <p:tgtEl>
                                          <p:spTgt spid="66"/>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65"/>
                                        </p:tgtEl>
                                      </p:cBhvr>
                                    </p:animEffect>
                                    <p:set>
                                      <p:cBhvr>
                                        <p:cTn id="31" dur="1" fill="hold">
                                          <p:stCondLst>
                                            <p:cond delay="499"/>
                                          </p:stCondLst>
                                        </p:cTn>
                                        <p:tgtEl>
                                          <p:spTgt spid="65"/>
                                        </p:tgtEl>
                                        <p:attrNameLst>
                                          <p:attrName>style.visibility</p:attrName>
                                        </p:attrNameLst>
                                      </p:cBhvr>
                                      <p:to>
                                        <p:strVal val="hidden"/>
                                      </p:to>
                                    </p:set>
                                  </p:childTnLst>
                                </p:cTn>
                              </p:par>
                              <p:par>
                                <p:cTn id="32" presetID="22" presetClass="exit" presetSubtype="4" fill="hold" grpId="0" nodeType="withEffect">
                                  <p:stCondLst>
                                    <p:cond delay="0"/>
                                  </p:stCondLst>
                                  <p:childTnLst>
                                    <p:animEffect transition="out" filter="wipe(down)">
                                      <p:cBhvr>
                                        <p:cTn id="33" dur="500"/>
                                        <p:tgtEl>
                                          <p:spTgt spid="68"/>
                                        </p:tgtEl>
                                      </p:cBhvr>
                                    </p:animEffect>
                                    <p:set>
                                      <p:cBhvr>
                                        <p:cTn id="34"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7" grpId="0"/>
      <p:bldP spid="6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latin typeface="Courier New" panose="02070309020205020404" pitchFamily="49" charset="0"/>
                <a:cs typeface="Courier New" panose="02070309020205020404" pitchFamily="49" charset="0"/>
              </a:rPr>
              <a:t>Git fetch </a:t>
            </a:r>
            <a:r>
              <a:rPr lang="en-US" dirty="0"/>
              <a:t>&amp;</a:t>
            </a:r>
            <a:r>
              <a:rPr lang="en-US" dirty="0">
                <a:latin typeface="Courier New" panose="02070309020205020404" pitchFamily="49" charset="0"/>
                <a:cs typeface="Courier New" panose="02070309020205020404" pitchFamily="49" charset="0"/>
              </a:rPr>
              <a:t> merge</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92495" y="1542298"/>
            <a:ext cx="8915400" cy="3777622"/>
          </a:xfrm>
        </p:spPr>
        <p:txBody>
          <a:bodyPr>
            <a:normAutofit/>
          </a:bodyPr>
          <a:lstStyle/>
          <a:p>
            <a:r>
              <a:rPr lang="fr-BE" sz="1400" dirty="0" err="1"/>
              <a:t>Before</a:t>
            </a:r>
            <a:r>
              <a:rPr lang="fr-BE" sz="1400" dirty="0"/>
              <a:t> </a:t>
            </a:r>
            <a:r>
              <a:rPr lang="fr-BE" sz="1400" dirty="0" err="1"/>
              <a:t>merging</a:t>
            </a:r>
            <a:r>
              <a:rPr lang="fr-BE" sz="1400" dirty="0"/>
              <a:t> </a:t>
            </a:r>
            <a:r>
              <a:rPr lang="fr-BE" sz="1400" dirty="0" err="1"/>
              <a:t>your</a:t>
            </a:r>
            <a:r>
              <a:rPr lang="fr-BE" sz="1400" dirty="0"/>
              <a:t> </a:t>
            </a:r>
            <a:r>
              <a:rPr lang="fr-BE" sz="1400" dirty="0" err="1"/>
              <a:t>commits</a:t>
            </a:r>
            <a:r>
              <a:rPr lang="fr-BE" sz="1400" dirty="0"/>
              <a:t> </a:t>
            </a:r>
            <a:r>
              <a:rPr lang="fr-BE" sz="1400" dirty="0" err="1"/>
              <a:t>from</a:t>
            </a:r>
            <a:r>
              <a:rPr lang="fr-BE" sz="1400" dirty="0"/>
              <a:t> </a:t>
            </a:r>
            <a:r>
              <a:rPr lang="fr-BE" sz="1400" b="1" dirty="0" err="1">
                <a:latin typeface="Courier New" panose="02070309020205020404" pitchFamily="49" charset="0"/>
                <a:cs typeface="Courier New" panose="02070309020205020404" pitchFamily="49" charset="0"/>
              </a:rPr>
              <a:t>feature</a:t>
            </a:r>
            <a:r>
              <a:rPr lang="fr-BE" sz="1400" dirty="0"/>
              <a:t> local </a:t>
            </a:r>
            <a:r>
              <a:rPr lang="fr-BE" sz="1400" dirty="0" err="1"/>
              <a:t>branch</a:t>
            </a:r>
            <a:r>
              <a:rPr lang="fr-BE" sz="1400" dirty="0"/>
              <a:t>, if in the </a:t>
            </a:r>
            <a:r>
              <a:rPr lang="fr-BE" sz="1400" dirty="0" err="1"/>
              <a:t>meantime</a:t>
            </a:r>
            <a:r>
              <a:rPr lang="fr-BE" sz="1400" dirty="0"/>
              <a:t> one of </a:t>
            </a:r>
            <a:r>
              <a:rPr lang="fr-BE" sz="1400" dirty="0" err="1"/>
              <a:t>your</a:t>
            </a:r>
            <a:r>
              <a:rPr lang="fr-BE" sz="1400" dirty="0"/>
              <a:t> </a:t>
            </a:r>
            <a:r>
              <a:rPr lang="fr-BE" sz="1400" dirty="0" err="1"/>
              <a:t>teammate</a:t>
            </a:r>
            <a:r>
              <a:rPr lang="fr-BE" sz="1400" dirty="0"/>
              <a:t> has </a:t>
            </a:r>
            <a:r>
              <a:rPr lang="fr-BE" sz="1400" dirty="0" err="1"/>
              <a:t>pushed</a:t>
            </a:r>
            <a:r>
              <a:rPr lang="fr-BE" sz="1400" dirty="0"/>
              <a:t> </a:t>
            </a:r>
            <a:r>
              <a:rPr lang="fr-BE" sz="1400" dirty="0" err="1"/>
              <a:t>its</a:t>
            </a:r>
            <a:r>
              <a:rPr lang="fr-BE" sz="1400" dirty="0"/>
              <a:t> </a:t>
            </a:r>
            <a:r>
              <a:rPr lang="fr-BE" sz="1400" dirty="0" err="1"/>
              <a:t>commits</a:t>
            </a:r>
            <a:r>
              <a:rPr lang="fr-BE" sz="1400" dirty="0"/>
              <a:t>, update </a:t>
            </a:r>
            <a:r>
              <a:rPr lang="fr-BE" sz="1400" dirty="0" err="1"/>
              <a:t>your</a:t>
            </a:r>
            <a:r>
              <a:rPr lang="fr-BE" sz="1400" dirty="0"/>
              <a:t> </a:t>
            </a:r>
            <a:r>
              <a:rPr lang="fr-BE" sz="1400" b="1" dirty="0">
                <a:latin typeface="Courier New" panose="02070309020205020404" pitchFamily="49" charset="0"/>
                <a:cs typeface="Courier New" panose="02070309020205020404" pitchFamily="49" charset="0"/>
              </a:rPr>
              <a:t>dev</a:t>
            </a:r>
            <a:r>
              <a:rPr lang="fr-BE" sz="1400" dirty="0"/>
              <a:t> local </a:t>
            </a:r>
            <a:r>
              <a:rPr lang="fr-BE" sz="1400" dirty="0" err="1"/>
              <a:t>branch</a:t>
            </a:r>
            <a:r>
              <a:rPr lang="fr-BE" sz="1400" dirty="0"/>
              <a:t> (</a:t>
            </a:r>
            <a:r>
              <a:rPr lang="fr-BE" sz="1400" b="1" dirty="0" err="1">
                <a:solidFill>
                  <a:srgbClr val="FFC000"/>
                </a:solidFill>
              </a:rPr>
              <a:t>directly</a:t>
            </a:r>
            <a:r>
              <a:rPr lang="fr-BE" sz="1400" dirty="0">
                <a:solidFill>
                  <a:srgbClr val="FFC000"/>
                </a:solidFill>
              </a:rPr>
              <a:t> </a:t>
            </a:r>
            <a:r>
              <a:rPr lang="fr-BE" sz="1400" dirty="0" err="1">
                <a:solidFill>
                  <a:srgbClr val="FFC000"/>
                </a:solidFill>
              </a:rPr>
              <a:t>from</a:t>
            </a:r>
            <a:r>
              <a:rPr lang="fr-BE" sz="1400" dirty="0">
                <a:solidFill>
                  <a:srgbClr val="FFC000"/>
                </a:solidFill>
              </a:rPr>
              <a:t> </a:t>
            </a:r>
            <a:r>
              <a:rPr lang="fr-BE" sz="1400" dirty="0" err="1">
                <a:solidFill>
                  <a:srgbClr val="FFC000"/>
                </a:solidFill>
              </a:rPr>
              <a:t>your</a:t>
            </a:r>
            <a:r>
              <a:rPr lang="fr-BE" sz="1400" dirty="0">
                <a:solidFill>
                  <a:srgbClr val="FFC000"/>
                </a:solidFill>
              </a:rPr>
              <a:t> </a:t>
            </a:r>
            <a:r>
              <a:rPr lang="fr-BE" sz="1400" dirty="0" err="1">
                <a:solidFill>
                  <a:srgbClr val="FFC000"/>
                </a:solidFill>
                <a:latin typeface="Courier New" panose="02070309020205020404" pitchFamily="49" charset="0"/>
                <a:cs typeface="Courier New" panose="02070309020205020404" pitchFamily="49" charset="0"/>
              </a:rPr>
              <a:t>feature</a:t>
            </a:r>
            <a:r>
              <a:rPr lang="fr-BE" sz="1400" dirty="0">
                <a:solidFill>
                  <a:srgbClr val="FFC000"/>
                </a:solidFill>
              </a:rPr>
              <a:t> local </a:t>
            </a:r>
            <a:r>
              <a:rPr lang="fr-BE" sz="1400" dirty="0" err="1">
                <a:solidFill>
                  <a:srgbClr val="FFC000"/>
                </a:solidFill>
              </a:rPr>
              <a:t>branch</a:t>
            </a:r>
            <a:r>
              <a:rPr lang="fr-BE" sz="1400" dirty="0"/>
              <a:t>)</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fetch -u &lt;remote&gt; &lt;</a:t>
            </a:r>
            <a:r>
              <a:rPr lang="en-US" sz="1200" dirty="0" err="1">
                <a:latin typeface="Courier New" panose="02070309020205020404" pitchFamily="49" charset="0"/>
                <a:cs typeface="Courier New" panose="02070309020205020404" pitchFamily="49" charset="0"/>
              </a:rPr>
              <a:t>remoteBranch</a:t>
            </a:r>
            <a:r>
              <a:rPr lang="en-US" sz="1200" dirty="0">
                <a:latin typeface="Courier New" panose="02070309020205020404" pitchFamily="49" charset="0"/>
                <a:cs typeface="Courier New" panose="02070309020205020404" pitchFamily="49" charset="0"/>
              </a:rPr>
              <a:t>&gt;:&lt;</a:t>
            </a:r>
            <a:r>
              <a:rPr lang="en-US" sz="1200" dirty="0" err="1">
                <a:latin typeface="Courier New" panose="02070309020205020404" pitchFamily="49" charset="0"/>
                <a:cs typeface="Courier New" panose="02070309020205020404" pitchFamily="49" charset="0"/>
              </a:rPr>
              <a:t>localBranch</a:t>
            </a:r>
            <a:r>
              <a:rPr lang="en-US" sz="1200" dirty="0">
                <a:latin typeface="Courier New" panose="02070309020205020404" pitchFamily="49" charset="0"/>
                <a:cs typeface="Courier New" panose="02070309020205020404" pitchFamily="49" charset="0"/>
              </a:rPr>
              <a:t>&gt;</a:t>
            </a:r>
          </a:p>
          <a:p>
            <a:pPr marL="0" indent="0">
              <a:buNone/>
            </a:pPr>
            <a:endParaRPr lang="fr-BE" sz="1400" dirty="0"/>
          </a:p>
          <a:p>
            <a:r>
              <a:rPr lang="fr-BE" sz="1400" dirty="0" err="1"/>
              <a:t>After</a:t>
            </a:r>
            <a:r>
              <a:rPr lang="fr-BE" sz="1400" dirty="0"/>
              <a:t> </a:t>
            </a:r>
            <a:r>
              <a:rPr lang="fr-BE" sz="1400" dirty="0" err="1"/>
              <a:t>updated</a:t>
            </a:r>
            <a:r>
              <a:rPr lang="fr-BE" sz="1400" dirty="0"/>
              <a:t> </a:t>
            </a:r>
            <a:r>
              <a:rPr lang="fr-BE" sz="1400" dirty="0" err="1"/>
              <a:t>your</a:t>
            </a:r>
            <a:r>
              <a:rPr lang="fr-BE" sz="1400" dirty="0"/>
              <a:t> </a:t>
            </a:r>
            <a:r>
              <a:rPr lang="fr-BE" sz="1400" b="1" dirty="0">
                <a:latin typeface="Courier New" panose="02070309020205020404" pitchFamily="49" charset="0"/>
                <a:cs typeface="Courier New" panose="02070309020205020404" pitchFamily="49" charset="0"/>
              </a:rPr>
              <a:t>dev</a:t>
            </a:r>
            <a:r>
              <a:rPr lang="fr-BE" sz="1400" dirty="0"/>
              <a:t> local </a:t>
            </a:r>
            <a:r>
              <a:rPr lang="fr-BE" sz="1400" dirty="0" err="1"/>
              <a:t>branch</a:t>
            </a:r>
            <a:r>
              <a:rPr lang="fr-BE" sz="1400" dirty="0"/>
              <a:t> ,switch </a:t>
            </a:r>
            <a:r>
              <a:rPr lang="fr-BE" sz="1400" dirty="0" err="1"/>
              <a:t>into</a:t>
            </a:r>
            <a:r>
              <a:rPr lang="fr-BE" sz="1400" dirty="0"/>
              <a:t> </a:t>
            </a:r>
            <a:r>
              <a:rPr lang="fr-BE" sz="1400" dirty="0" err="1"/>
              <a:t>it</a:t>
            </a:r>
            <a:r>
              <a:rPr lang="fr-BE" sz="1400" dirty="0"/>
              <a:t>.</a:t>
            </a:r>
          </a:p>
          <a:p>
            <a:pPr lvl="1">
              <a:buFont typeface="Wingdings" panose="05000000000000000000" pitchFamily="2" charset="2"/>
              <a:buChar char="v"/>
            </a:pPr>
            <a:r>
              <a:rPr lang="fr-BE" sz="1200" dirty="0">
                <a:latin typeface="Courier New" panose="02070309020205020404" pitchFamily="49" charset="0"/>
                <a:cs typeface="Courier New" panose="02070309020205020404" pitchFamily="49" charset="0"/>
              </a:rPr>
              <a:t>git </a:t>
            </a:r>
            <a:r>
              <a:rPr lang="fr-BE" sz="1200" dirty="0" err="1">
                <a:latin typeface="Courier New" panose="02070309020205020404" pitchFamily="49" charset="0"/>
                <a:cs typeface="Courier New" panose="02070309020205020404" pitchFamily="49" charset="0"/>
              </a:rPr>
              <a:t>checkout</a:t>
            </a:r>
            <a:r>
              <a:rPr lang="fr-BE" sz="1200" dirty="0">
                <a:latin typeface="Courier New" panose="02070309020205020404" pitchFamily="49" charset="0"/>
                <a:cs typeface="Courier New" panose="02070309020205020404" pitchFamily="49" charset="0"/>
              </a:rPr>
              <a:t> dev</a:t>
            </a:r>
          </a:p>
          <a:p>
            <a:pPr marL="0" indent="0">
              <a:buNone/>
            </a:pPr>
            <a:endParaRPr lang="fr-BE" sz="1400" dirty="0">
              <a:latin typeface="Courier New" panose="02070309020205020404" pitchFamily="49" charset="0"/>
              <a:cs typeface="Courier New" panose="02070309020205020404" pitchFamily="49" charset="0"/>
            </a:endParaRPr>
          </a:p>
          <a:p>
            <a:r>
              <a:rPr lang="fr-BE" sz="1400" dirty="0" err="1"/>
              <a:t>Then</a:t>
            </a:r>
            <a:r>
              <a:rPr lang="fr-BE" sz="1400" dirty="0"/>
              <a:t> do </a:t>
            </a:r>
            <a:r>
              <a:rPr lang="fr-BE" sz="1400" dirty="0">
                <a:latin typeface="Courier New" panose="02070309020205020404" pitchFamily="49" charset="0"/>
                <a:cs typeface="Courier New" panose="02070309020205020404" pitchFamily="49" charset="0"/>
              </a:rPr>
              <a:t>git merge </a:t>
            </a:r>
            <a:r>
              <a:rPr lang="fr-BE" sz="1400" dirty="0" err="1">
                <a:latin typeface="Courier New" panose="02070309020205020404" pitchFamily="49" charset="0"/>
                <a:cs typeface="Courier New" panose="02070309020205020404" pitchFamily="49" charset="0"/>
              </a:rPr>
              <a:t>feature</a:t>
            </a:r>
            <a:r>
              <a:rPr lang="fr-BE" sz="1400" dirty="0">
                <a:latin typeface="+mj-lt"/>
                <a:cs typeface="Courier New" panose="02070309020205020404" pitchFamily="49" charset="0"/>
              </a:rPr>
              <a:t> (if </a:t>
            </a:r>
            <a:r>
              <a:rPr lang="fr-BE" sz="1400" dirty="0" err="1">
                <a:latin typeface="+mj-lt"/>
                <a:cs typeface="Courier New" panose="02070309020205020404" pitchFamily="49" charset="0"/>
              </a:rPr>
              <a:t>you</a:t>
            </a:r>
            <a:r>
              <a:rPr lang="fr-BE" sz="1400" dirty="0">
                <a:latin typeface="+mj-lt"/>
                <a:cs typeface="Courier New" panose="02070309020205020404" pitchFamily="49" charset="0"/>
              </a:rPr>
              <a:t> have </a:t>
            </a:r>
            <a:r>
              <a:rPr lang="fr-BE" sz="1400" b="1" dirty="0" err="1">
                <a:solidFill>
                  <a:srgbClr val="FFC000"/>
                </a:solidFill>
                <a:latin typeface="+mj-lt"/>
                <a:cs typeface="Courier New" panose="02070309020205020404" pitchFamily="49" charset="0"/>
              </a:rPr>
              <a:t>correctly</a:t>
            </a:r>
            <a:r>
              <a:rPr lang="fr-BE" sz="1400" b="1" dirty="0">
                <a:solidFill>
                  <a:srgbClr val="FFC000"/>
                </a:solidFill>
                <a:latin typeface="+mj-lt"/>
                <a:cs typeface="Courier New" panose="02070309020205020404" pitchFamily="49" charset="0"/>
              </a:rPr>
              <a:t> </a:t>
            </a:r>
            <a:r>
              <a:rPr lang="fr-BE" sz="1400" b="1" dirty="0" err="1">
                <a:solidFill>
                  <a:srgbClr val="FFC000"/>
                </a:solidFill>
                <a:latin typeface="+mj-lt"/>
                <a:cs typeface="Courier New" panose="02070309020205020404" pitchFamily="49" charset="0"/>
              </a:rPr>
              <a:t>configured</a:t>
            </a:r>
            <a:r>
              <a:rPr lang="fr-BE" sz="1400" b="1" dirty="0">
                <a:solidFill>
                  <a:srgbClr val="FFC000"/>
                </a:solidFill>
                <a:latin typeface="+mj-lt"/>
                <a:cs typeface="Courier New" panose="02070309020205020404" pitchFamily="49" charset="0"/>
              </a:rPr>
              <a:t> </a:t>
            </a:r>
            <a:r>
              <a:rPr lang="fr-BE" sz="1400" dirty="0">
                <a:latin typeface="+mj-lt"/>
                <a:cs typeface="Courier New" panose="02070309020205020404" pitchFamily="49" charset="0"/>
              </a:rPr>
              <a:t>git).</a:t>
            </a:r>
          </a:p>
          <a:p>
            <a:endParaRPr lang="en-US" sz="1400" dirty="0"/>
          </a:p>
        </p:txBody>
      </p:sp>
      <p:pic>
        <p:nvPicPr>
          <p:cNvPr id="9" name="Picture 8">
            <a:extLst>
              <a:ext uri="{FF2B5EF4-FFF2-40B4-BE49-F238E27FC236}">
                <a16:creationId xmlns="" xmlns:a16="http://schemas.microsoft.com/office/drawing/2014/main" id="{74A51A83-BDED-4914-94F4-164DF2829F2D}"/>
              </a:ext>
            </a:extLst>
          </p:cNvPr>
          <p:cNvPicPr>
            <a:picLocks noChangeAspect="1"/>
          </p:cNvPicPr>
          <p:nvPr/>
        </p:nvPicPr>
        <p:blipFill>
          <a:blip r:embed="rId2"/>
          <a:stretch>
            <a:fillRect/>
          </a:stretch>
        </p:blipFill>
        <p:spPr>
          <a:xfrm>
            <a:off x="5500017" y="4430726"/>
            <a:ext cx="3100356" cy="2251214"/>
          </a:xfrm>
          <a:prstGeom prst="rect">
            <a:avLst/>
          </a:prstGeom>
        </p:spPr>
      </p:pic>
    </p:spTree>
    <p:extLst>
      <p:ext uri="{BB962C8B-B14F-4D97-AF65-F5344CB8AC3E}">
        <p14:creationId xmlns:p14="http://schemas.microsoft.com/office/powerpoint/2010/main" val="2759247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latin typeface="Courier New" panose="02070309020205020404" pitchFamily="49" charset="0"/>
                <a:cs typeface="Courier New" panose="02070309020205020404" pitchFamily="49" charset="0"/>
              </a:rPr>
              <a:t>Git push </a:t>
            </a:r>
            <a:r>
              <a:rPr lang="en-US" dirty="0"/>
              <a:t>&amp;</a:t>
            </a:r>
            <a:r>
              <a:rPr lang="en-US" dirty="0">
                <a:latin typeface="Courier New" panose="02070309020205020404" pitchFamily="49" charset="0"/>
                <a:cs typeface="Courier New" panose="02070309020205020404" pitchFamily="49" charset="0"/>
              </a:rPr>
              <a:t> tag</a:t>
            </a:r>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92495" y="1542298"/>
            <a:ext cx="8915400" cy="3777622"/>
          </a:xfrm>
        </p:spPr>
        <p:txBody>
          <a:bodyPr>
            <a:normAutofit/>
          </a:bodyPr>
          <a:lstStyle/>
          <a:p>
            <a:r>
              <a:rPr lang="fr-BE" sz="1400" b="1" dirty="0">
                <a:cs typeface="Courier New" panose="02070309020205020404" pitchFamily="49" charset="0"/>
              </a:rPr>
              <a:t>For </a:t>
            </a:r>
            <a:r>
              <a:rPr lang="fr-BE" sz="1400" b="1" dirty="0" err="1">
                <a:cs typeface="Courier New" panose="02070309020205020404" pitchFamily="49" charset="0"/>
              </a:rPr>
              <a:t>each</a:t>
            </a:r>
            <a:r>
              <a:rPr lang="fr-BE" sz="1400" b="1" dirty="0">
                <a:cs typeface="Courier New" panose="02070309020205020404" pitchFamily="49" charset="0"/>
              </a:rPr>
              <a:t> release </a:t>
            </a:r>
            <a:r>
              <a:rPr lang="fr-BE" sz="1400" dirty="0">
                <a:cs typeface="Courier New" panose="02070309020205020404" pitchFamily="49" charset="0"/>
              </a:rPr>
              <a:t>or f </a:t>
            </a:r>
            <a:r>
              <a:rPr lang="fr-BE" sz="1400" dirty="0" err="1">
                <a:cs typeface="Courier New" panose="02070309020205020404" pitchFamily="49" charset="0"/>
              </a:rPr>
              <a:t>you</a:t>
            </a:r>
            <a:r>
              <a:rPr lang="fr-BE" sz="1400" dirty="0">
                <a:cs typeface="Courier New" panose="02070309020205020404" pitchFamily="49" charset="0"/>
              </a:rPr>
              <a:t> </a:t>
            </a:r>
            <a:r>
              <a:rPr lang="fr-BE" sz="1400" dirty="0" err="1">
                <a:cs typeface="Courier New" panose="02070309020205020404" pitchFamily="49" charset="0"/>
              </a:rPr>
              <a:t>consider</a:t>
            </a:r>
            <a:r>
              <a:rPr lang="fr-BE" sz="1400" dirty="0">
                <a:cs typeface="Courier New" panose="02070309020205020404" pitchFamily="49" charset="0"/>
              </a:rPr>
              <a:t> the commit as major, tag </a:t>
            </a:r>
            <a:r>
              <a:rPr lang="fr-BE" sz="1400" dirty="0" err="1">
                <a:cs typeface="Courier New" panose="02070309020205020404" pitchFamily="49" charset="0"/>
              </a:rPr>
              <a:t>it</a:t>
            </a:r>
            <a:r>
              <a:rPr lang="fr-BE" sz="1400" dirty="0">
                <a:cs typeface="Courier New" panose="02070309020205020404" pitchFamily="49" charset="0"/>
              </a:rPr>
              <a:t>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tag –a </a:t>
            </a:r>
            <a:r>
              <a:rPr lang="en-US" sz="1200" dirty="0">
                <a:solidFill>
                  <a:schemeClr val="tx1"/>
                </a:solidFill>
                <a:latin typeface="Courier New" panose="02070309020205020404" pitchFamily="49" charset="0"/>
                <a:cs typeface="Courier New" panose="02070309020205020404" pitchFamily="49" charset="0"/>
              </a:rPr>
              <a:t>&lt;</a:t>
            </a:r>
            <a:r>
              <a:rPr lang="en-US" sz="1200" dirty="0">
                <a:latin typeface="Courier New" panose="02070309020205020404" pitchFamily="49" charset="0"/>
                <a:cs typeface="Courier New" panose="02070309020205020404" pitchFamily="49" charset="0"/>
              </a:rPr>
              <a:t>annotation</a:t>
            </a:r>
            <a:r>
              <a:rPr lang="en-US" sz="1200" dirty="0">
                <a:solidFill>
                  <a:schemeClr val="tx1"/>
                </a:solidFill>
                <a:latin typeface="Courier New" panose="02070309020205020404" pitchFamily="49" charset="0"/>
                <a:cs typeface="Courier New" panose="02070309020205020404" pitchFamily="49" charset="0"/>
              </a:rPr>
              <a:t>&gt;</a:t>
            </a:r>
            <a:r>
              <a:rPr lang="fr-BE" sz="1200" dirty="0">
                <a:latin typeface="Courier New" panose="02070309020205020404" pitchFamily="49" charset="0"/>
                <a:cs typeface="Courier New" panose="02070309020205020404" pitchFamily="49" charset="0"/>
              </a:rPr>
              <a:t> </a:t>
            </a:r>
            <a:r>
              <a:rPr lang="en-US" sz="1200" dirty="0">
                <a:solidFill>
                  <a:schemeClr val="tx1"/>
                </a:solidFill>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commit_Id</a:t>
            </a:r>
            <a:r>
              <a:rPr lang="en-US" sz="1200" dirty="0">
                <a:solidFill>
                  <a:schemeClr val="tx1"/>
                </a:solidFill>
                <a:latin typeface="Courier New" panose="02070309020205020404" pitchFamily="49" charset="0"/>
                <a:cs typeface="Courier New" panose="02070309020205020404" pitchFamily="49" charset="0"/>
              </a:rPr>
              <a:t>&gt;</a:t>
            </a:r>
            <a:r>
              <a:rPr lang="fr-BE" sz="1200" dirty="0">
                <a:latin typeface="Courier New" panose="02070309020205020404" pitchFamily="49" charset="0"/>
                <a:cs typeface="Courier New" panose="02070309020205020404" pitchFamily="49" charset="0"/>
              </a:rPr>
              <a:t> –m </a:t>
            </a:r>
            <a:r>
              <a:rPr lang="en-US" sz="1200" dirty="0">
                <a:solidFill>
                  <a:schemeClr val="tx1"/>
                </a:solidFill>
                <a:latin typeface="Courier New" panose="02070309020205020404" pitchFamily="49" charset="0"/>
                <a:cs typeface="Courier New" panose="02070309020205020404" pitchFamily="49" charset="0"/>
              </a:rPr>
              <a:t>“M</a:t>
            </a:r>
            <a:r>
              <a:rPr lang="en-US" sz="1200" dirty="0">
                <a:latin typeface="Courier New" panose="02070309020205020404" pitchFamily="49" charset="0"/>
                <a:cs typeface="Courier New" panose="02070309020205020404" pitchFamily="49" charset="0"/>
              </a:rPr>
              <a:t>essage</a:t>
            </a:r>
            <a:r>
              <a:rPr lang="en-US" sz="1200" dirty="0">
                <a:solidFill>
                  <a:schemeClr val="tx1"/>
                </a:solidFill>
                <a:latin typeface="Courier New" panose="02070309020205020404" pitchFamily="49" charset="0"/>
                <a:cs typeface="Courier New" panose="02070309020205020404" pitchFamily="49" charset="0"/>
              </a:rPr>
              <a:t>”</a:t>
            </a:r>
            <a:endParaRPr lang="en-US" sz="1200" dirty="0"/>
          </a:p>
          <a:p>
            <a:pPr marL="0" indent="0">
              <a:buNone/>
            </a:pPr>
            <a:endParaRPr lang="fr-BE" sz="1400" dirty="0"/>
          </a:p>
          <a:p>
            <a:r>
              <a:rPr lang="fr-BE" sz="1400" dirty="0"/>
              <a:t>If </a:t>
            </a:r>
            <a:r>
              <a:rPr lang="fr-BE" sz="1400" dirty="0" err="1"/>
              <a:t>you’re</a:t>
            </a:r>
            <a:r>
              <a:rPr lang="fr-BE" sz="1400" dirty="0"/>
              <a:t> </a:t>
            </a:r>
            <a:r>
              <a:rPr lang="fr-BE" sz="1400" dirty="0" err="1"/>
              <a:t>still</a:t>
            </a:r>
            <a:r>
              <a:rPr lang="fr-BE" sz="1400" dirty="0"/>
              <a:t> </a:t>
            </a:r>
            <a:r>
              <a:rPr lang="fr-BE" sz="1400" dirty="0" err="1"/>
              <a:t>working</a:t>
            </a:r>
            <a:r>
              <a:rPr lang="fr-BE" sz="1400" dirty="0"/>
              <a:t> on </a:t>
            </a:r>
            <a:r>
              <a:rPr lang="fr-BE" sz="1400" dirty="0" err="1">
                <a:latin typeface="Courier New" panose="02070309020205020404" pitchFamily="49" charset="0"/>
                <a:cs typeface="Courier New" panose="02070309020205020404" pitchFamily="49" charset="0"/>
              </a:rPr>
              <a:t>feature</a:t>
            </a:r>
            <a:r>
              <a:rPr lang="fr-BE" sz="1400" dirty="0"/>
              <a:t> local </a:t>
            </a:r>
            <a:r>
              <a:rPr lang="fr-BE" sz="1400" dirty="0" err="1"/>
              <a:t>branch</a:t>
            </a:r>
            <a:r>
              <a:rPr lang="fr-BE" sz="1400" dirty="0"/>
              <a:t>, push the </a:t>
            </a:r>
            <a:r>
              <a:rPr lang="fr-BE" sz="1400" dirty="0" err="1"/>
              <a:t>commits</a:t>
            </a:r>
            <a:r>
              <a:rPr lang="fr-BE" sz="1400" dirty="0"/>
              <a:t> </a:t>
            </a:r>
            <a:r>
              <a:rPr lang="fr-BE" sz="1400" dirty="0" err="1"/>
              <a:t>before</a:t>
            </a:r>
            <a:r>
              <a:rPr lang="fr-BE" sz="1400" dirty="0"/>
              <a:t> </a:t>
            </a:r>
            <a:r>
              <a:rPr lang="fr-BE" sz="1400" dirty="0" err="1"/>
              <a:t>leaving</a:t>
            </a:r>
            <a:r>
              <a:rPr lang="fr-BE" sz="1400" dirty="0"/>
              <a:t> building (</a:t>
            </a:r>
            <a:r>
              <a:rPr lang="fr-BE" sz="1400" dirty="0" err="1"/>
              <a:t>just</a:t>
            </a:r>
            <a:r>
              <a:rPr lang="fr-BE" sz="1400" dirty="0"/>
              <a:t> in case of </a:t>
            </a:r>
            <a:r>
              <a:rPr lang="fr-BE" sz="1400" dirty="0" err="1"/>
              <a:t>you</a:t>
            </a:r>
            <a:r>
              <a:rPr lang="fr-BE" sz="1400" dirty="0"/>
              <a:t> </a:t>
            </a:r>
            <a:r>
              <a:rPr lang="fr-BE" sz="1400" dirty="0" err="1"/>
              <a:t>take</a:t>
            </a:r>
            <a:r>
              <a:rPr lang="fr-BE" sz="1400" dirty="0"/>
              <a:t> </a:t>
            </a:r>
            <a:r>
              <a:rPr lang="fr-BE" sz="1400" dirty="0" err="1"/>
              <a:t>leave</a:t>
            </a:r>
            <a:r>
              <a:rPr lang="fr-BE" sz="1400" dirty="0"/>
              <a:t>)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push origin feature</a:t>
            </a:r>
          </a:p>
          <a:p>
            <a:endParaRPr lang="fr-BE" sz="1400" dirty="0"/>
          </a:p>
          <a:p>
            <a:r>
              <a:rPr lang="fr-BE" sz="1400" dirty="0"/>
              <a:t>Push </a:t>
            </a:r>
            <a:r>
              <a:rPr lang="fr-BE" sz="1400" dirty="0" err="1"/>
              <a:t>your</a:t>
            </a:r>
            <a:r>
              <a:rPr lang="fr-BE" sz="1400" dirty="0"/>
              <a:t> </a:t>
            </a:r>
            <a:r>
              <a:rPr lang="fr-BE" sz="1400" dirty="0">
                <a:latin typeface="Courier New" panose="02070309020205020404" pitchFamily="49" charset="0"/>
                <a:cs typeface="Courier New" panose="02070309020205020404" pitchFamily="49" charset="0"/>
              </a:rPr>
              <a:t>dev</a:t>
            </a:r>
            <a:r>
              <a:rPr lang="fr-BE" sz="1400" dirty="0"/>
              <a:t> &amp; </a:t>
            </a:r>
            <a:r>
              <a:rPr lang="fr-BE" sz="1400" dirty="0" err="1">
                <a:latin typeface="Courier New" panose="02070309020205020404" pitchFamily="49" charset="0"/>
                <a:cs typeface="Courier New" panose="02070309020205020404" pitchFamily="49" charset="0"/>
              </a:rPr>
              <a:t>feature</a:t>
            </a:r>
            <a:r>
              <a:rPr lang="fr-BE" sz="1400" dirty="0"/>
              <a:t> local </a:t>
            </a:r>
            <a:r>
              <a:rPr lang="fr-BE" sz="1400" dirty="0" err="1"/>
              <a:t>branch</a:t>
            </a:r>
            <a:r>
              <a:rPr lang="fr-BE" sz="1400" dirty="0"/>
              <a:t> to </a:t>
            </a:r>
            <a:r>
              <a:rPr lang="fr-BE" sz="1400" dirty="0" err="1"/>
              <a:t>remote</a:t>
            </a:r>
            <a:r>
              <a:rPr lang="fr-BE" sz="1400" dirty="0"/>
              <a:t> repository. Push tags as </a:t>
            </a:r>
            <a:r>
              <a:rPr lang="fr-BE" sz="1400" dirty="0" err="1"/>
              <a:t>well</a:t>
            </a:r>
            <a:endParaRPr lang="fr-BE" sz="14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push origin dev</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push origin feature</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push origin –-tags </a:t>
            </a:r>
            <a:endParaRPr lang="en-US" sz="1200" dirty="0"/>
          </a:p>
          <a:p>
            <a:pPr marL="0" indent="0">
              <a:buNone/>
            </a:pPr>
            <a:endParaRPr lang="fr-BE" sz="1400" dirty="0">
              <a:latin typeface="Courier New" panose="02070309020205020404" pitchFamily="49" charset="0"/>
              <a:cs typeface="Courier New" panose="02070309020205020404" pitchFamily="49" charset="0"/>
            </a:endParaRPr>
          </a:p>
          <a:p>
            <a:pPr marL="0" indent="0">
              <a:buNone/>
            </a:pPr>
            <a:endParaRPr lang="fr-BE" sz="1400" dirty="0">
              <a:latin typeface="Courier New" panose="02070309020205020404" pitchFamily="49" charset="0"/>
              <a:cs typeface="Courier New" panose="02070309020205020404" pitchFamily="49" charset="0"/>
            </a:endParaRPr>
          </a:p>
          <a:p>
            <a:pPr marL="0" indent="0">
              <a:buNone/>
            </a:pPr>
            <a:endParaRPr lang="en-US" sz="1400" dirty="0"/>
          </a:p>
        </p:txBody>
      </p:sp>
      <p:pic>
        <p:nvPicPr>
          <p:cNvPr id="3" name="Picture 2">
            <a:extLst>
              <a:ext uri="{FF2B5EF4-FFF2-40B4-BE49-F238E27FC236}">
                <a16:creationId xmlns="" xmlns:a16="http://schemas.microsoft.com/office/drawing/2014/main" id="{AE8B4555-3F2D-4929-BFD4-69B1477AE0DD}"/>
              </a:ext>
            </a:extLst>
          </p:cNvPr>
          <p:cNvPicPr>
            <a:picLocks noChangeAspect="1"/>
          </p:cNvPicPr>
          <p:nvPr/>
        </p:nvPicPr>
        <p:blipFill>
          <a:blip r:embed="rId2"/>
          <a:stretch>
            <a:fillRect/>
          </a:stretch>
        </p:blipFill>
        <p:spPr>
          <a:xfrm>
            <a:off x="7948347" y="4136835"/>
            <a:ext cx="3559548" cy="2595601"/>
          </a:xfrm>
          <a:prstGeom prst="rect">
            <a:avLst/>
          </a:prstGeom>
        </p:spPr>
      </p:pic>
      <p:pic>
        <p:nvPicPr>
          <p:cNvPr id="5" name="Picture 4">
            <a:extLst>
              <a:ext uri="{FF2B5EF4-FFF2-40B4-BE49-F238E27FC236}">
                <a16:creationId xmlns="" xmlns:a16="http://schemas.microsoft.com/office/drawing/2014/main" id="{397A8F24-6C39-4315-8ABF-E743017B19C4}"/>
              </a:ext>
            </a:extLst>
          </p:cNvPr>
          <p:cNvPicPr>
            <a:picLocks noChangeAspect="1"/>
          </p:cNvPicPr>
          <p:nvPr/>
        </p:nvPicPr>
        <p:blipFill>
          <a:blip r:embed="rId3"/>
          <a:stretch>
            <a:fillRect/>
          </a:stretch>
        </p:blipFill>
        <p:spPr>
          <a:xfrm>
            <a:off x="4138091" y="5319920"/>
            <a:ext cx="2912104" cy="1379418"/>
          </a:xfrm>
          <a:prstGeom prst="rect">
            <a:avLst/>
          </a:prstGeom>
        </p:spPr>
      </p:pic>
    </p:spTree>
    <p:extLst>
      <p:ext uri="{BB962C8B-B14F-4D97-AF65-F5344CB8AC3E}">
        <p14:creationId xmlns:p14="http://schemas.microsoft.com/office/powerpoint/2010/main" val="149544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 3 main branches</a:t>
            </a:r>
          </a:p>
        </p:txBody>
      </p:sp>
      <p:sp>
        <p:nvSpPr>
          <p:cNvPr id="3" name="Content Placeholder 2">
            <a:extLst>
              <a:ext uri="{FF2B5EF4-FFF2-40B4-BE49-F238E27FC236}">
                <a16:creationId xmlns="" xmlns:a16="http://schemas.microsoft.com/office/drawing/2014/main" id="{5C5DC8A5-ED17-492B-BC71-B4C6D50C288D}"/>
              </a:ext>
            </a:extLst>
          </p:cNvPr>
          <p:cNvSpPr>
            <a:spLocks noGrp="1"/>
          </p:cNvSpPr>
          <p:nvPr>
            <p:ph idx="1"/>
          </p:nvPr>
        </p:nvSpPr>
        <p:spPr>
          <a:xfrm>
            <a:off x="2589212" y="1657350"/>
            <a:ext cx="8915400" cy="4253872"/>
          </a:xfrm>
        </p:spPr>
        <p:txBody>
          <a:bodyPr/>
          <a:lstStyle/>
          <a:p>
            <a:r>
              <a:rPr lang="en-US" sz="1400" dirty="0"/>
              <a:t>Local Branch (</a:t>
            </a:r>
            <a:r>
              <a:rPr lang="en-US" sz="1400" b="1" dirty="0">
                <a:solidFill>
                  <a:schemeClr val="accent1">
                    <a:lumMod val="40000"/>
                    <a:lumOff val="60000"/>
                  </a:schemeClr>
                </a:solidFill>
              </a:rPr>
              <a:t>master</a:t>
            </a:r>
            <a:r>
              <a:rPr lang="en-US" sz="1400" dirty="0"/>
              <a:t>)</a:t>
            </a:r>
          </a:p>
          <a:p>
            <a:pPr lvl="1">
              <a:buFont typeface="Wingdings" panose="05000000000000000000" pitchFamily="2" charset="2"/>
              <a:buChar char="Ø"/>
            </a:pPr>
            <a:r>
              <a:rPr lang="en-US" sz="1400" dirty="0"/>
              <a:t>Located in </a:t>
            </a:r>
            <a:r>
              <a:rPr lang="en-US" sz="1400" b="1" dirty="0">
                <a:solidFill>
                  <a:schemeClr val="tx1"/>
                </a:solidFill>
              </a:rPr>
              <a:t>local</a:t>
            </a:r>
            <a:r>
              <a:rPr lang="en-US" sz="1400" dirty="0">
                <a:solidFill>
                  <a:schemeClr val="tx1"/>
                </a:solidFill>
              </a:rPr>
              <a:t> </a:t>
            </a:r>
            <a:r>
              <a:rPr lang="en-US" sz="1400" dirty="0"/>
              <a:t>repository (.git folder)</a:t>
            </a:r>
          </a:p>
          <a:p>
            <a:pPr lvl="1">
              <a:buFont typeface="Wingdings" panose="05000000000000000000" pitchFamily="2" charset="2"/>
              <a:buChar char="Ø"/>
            </a:pPr>
            <a:endParaRPr lang="en-US" sz="1400" dirty="0"/>
          </a:p>
          <a:p>
            <a:r>
              <a:rPr lang="en-US" sz="1400" dirty="0"/>
              <a:t>Remote-tracking branch (</a:t>
            </a:r>
            <a:r>
              <a:rPr lang="en-US" sz="1400" b="1" dirty="0">
                <a:solidFill>
                  <a:srgbClr val="FAD780"/>
                </a:solidFill>
              </a:rPr>
              <a:t>origin/master</a:t>
            </a:r>
            <a:r>
              <a:rPr lang="en-US" sz="1400" dirty="0"/>
              <a:t>)</a:t>
            </a:r>
          </a:p>
          <a:p>
            <a:pPr lvl="1">
              <a:buFont typeface="Wingdings" panose="05000000000000000000" pitchFamily="2" charset="2"/>
              <a:buChar char="Ø"/>
            </a:pPr>
            <a:r>
              <a:rPr lang="en-US" sz="1400" dirty="0"/>
              <a:t>Located in </a:t>
            </a:r>
            <a:r>
              <a:rPr lang="en-US" sz="1400" b="1" dirty="0">
                <a:solidFill>
                  <a:schemeClr val="tx1"/>
                </a:solidFill>
              </a:rPr>
              <a:t>local</a:t>
            </a:r>
            <a:r>
              <a:rPr lang="en-US" sz="1400" dirty="0">
                <a:solidFill>
                  <a:schemeClr val="tx1"/>
                </a:solidFill>
              </a:rPr>
              <a:t> </a:t>
            </a:r>
            <a:r>
              <a:rPr lang="en-US" sz="1400" dirty="0"/>
              <a:t>repository (.git folder)</a:t>
            </a:r>
          </a:p>
          <a:p>
            <a:pPr lvl="1">
              <a:buFont typeface="Wingdings" panose="05000000000000000000" pitchFamily="2" charset="2"/>
              <a:buChar char="Ø"/>
            </a:pPr>
            <a:r>
              <a:rPr lang="en-US" sz="1400" dirty="0"/>
              <a:t>Branch </a:t>
            </a:r>
            <a:r>
              <a:rPr lang="en-US" sz="1400" u="sng" dirty="0"/>
              <a:t>which represents</a:t>
            </a:r>
            <a:r>
              <a:rPr lang="en-US" sz="1400" dirty="0"/>
              <a:t> remote branch.</a:t>
            </a:r>
          </a:p>
          <a:p>
            <a:pPr lvl="1">
              <a:buFont typeface="Wingdings" panose="05000000000000000000" pitchFamily="2" charset="2"/>
              <a:buChar char="Ø"/>
            </a:pPr>
            <a:r>
              <a:rPr lang="en-US" sz="1400" dirty="0"/>
              <a:t>“</a:t>
            </a:r>
            <a:r>
              <a:rPr lang="en-US" sz="1400" dirty="0">
                <a:solidFill>
                  <a:schemeClr val="accent1">
                    <a:lumMod val="40000"/>
                    <a:lumOff val="60000"/>
                  </a:schemeClr>
                </a:solidFill>
              </a:rPr>
              <a:t>origin</a:t>
            </a:r>
            <a:r>
              <a:rPr lang="en-US" sz="1400" dirty="0"/>
              <a:t>” is a short name which represents remote repository URL. Created by default when cloning a project.</a:t>
            </a:r>
          </a:p>
          <a:p>
            <a:pPr lvl="1">
              <a:buFont typeface="Wingdings" panose="05000000000000000000" pitchFamily="2" charset="2"/>
              <a:buChar char="Ø"/>
            </a:pPr>
            <a:endParaRPr lang="en-US" sz="1400" dirty="0"/>
          </a:p>
          <a:p>
            <a:r>
              <a:rPr lang="en-US" sz="1400" dirty="0"/>
              <a:t>Remote branch (</a:t>
            </a:r>
            <a:r>
              <a:rPr lang="en-US" sz="1400" b="1" dirty="0">
                <a:solidFill>
                  <a:srgbClr val="D274CB"/>
                </a:solidFill>
              </a:rPr>
              <a:t>master</a:t>
            </a:r>
            <a:r>
              <a:rPr lang="en-US" sz="1400" dirty="0"/>
              <a:t>)</a:t>
            </a:r>
          </a:p>
          <a:p>
            <a:pPr lvl="1">
              <a:buFont typeface="Wingdings" panose="05000000000000000000" pitchFamily="2" charset="2"/>
              <a:buChar char="Ø"/>
            </a:pPr>
            <a:r>
              <a:rPr lang="en-US" sz="1400" dirty="0"/>
              <a:t>Located in </a:t>
            </a:r>
            <a:r>
              <a:rPr lang="en-US" sz="1400" b="1" dirty="0">
                <a:solidFill>
                  <a:schemeClr val="tx1"/>
                </a:solidFill>
              </a:rPr>
              <a:t>remote</a:t>
            </a:r>
            <a:r>
              <a:rPr lang="en-US" sz="1400" dirty="0">
                <a:solidFill>
                  <a:schemeClr val="tx1"/>
                </a:solidFill>
              </a:rPr>
              <a:t> </a:t>
            </a:r>
            <a:r>
              <a:rPr lang="en-US" sz="1400" dirty="0"/>
              <a:t>repository</a:t>
            </a:r>
          </a:p>
          <a:p>
            <a:pPr>
              <a:buFont typeface="Wingdings" panose="05000000000000000000" pitchFamily="2" charset="2"/>
              <a:buChar char="Ø"/>
            </a:pPr>
            <a:endParaRPr lang="en-US" dirty="0"/>
          </a:p>
        </p:txBody>
      </p:sp>
      <p:sp>
        <p:nvSpPr>
          <p:cNvPr id="4" name="TextBox 3"/>
          <p:cNvSpPr txBox="1"/>
          <p:nvPr/>
        </p:nvSpPr>
        <p:spPr>
          <a:xfrm>
            <a:off x="3076272" y="5911222"/>
            <a:ext cx="3780148" cy="523220"/>
          </a:xfrm>
          <a:prstGeom prst="rect">
            <a:avLst/>
          </a:prstGeom>
          <a:noFill/>
        </p:spPr>
        <p:txBody>
          <a:bodyPr wrap="square" rtlCol="0">
            <a:spAutoFit/>
          </a:bodyPr>
          <a:lstStyle/>
          <a:p>
            <a:r>
              <a:rPr lang="en-US" sz="1400" dirty="0"/>
              <a:t>Image URL : </a:t>
            </a:r>
            <a:r>
              <a:rPr lang="en-US" sz="1400" dirty="0">
                <a:hlinkClick r:id="rId2"/>
              </a:rPr>
              <a:t>https://www.javatpoint.com/git-fetch</a:t>
            </a:r>
            <a:endParaRPr lang="en-US" sz="1400" dirty="0"/>
          </a:p>
        </p:txBody>
      </p:sp>
      <p:pic>
        <p:nvPicPr>
          <p:cNvPr id="5" name="Picture 4"/>
          <p:cNvPicPr>
            <a:picLocks noChangeAspect="1"/>
          </p:cNvPicPr>
          <p:nvPr/>
        </p:nvPicPr>
        <p:blipFill>
          <a:blip r:embed="rId3"/>
          <a:stretch>
            <a:fillRect/>
          </a:stretch>
        </p:blipFill>
        <p:spPr>
          <a:xfrm>
            <a:off x="8045781" y="4196080"/>
            <a:ext cx="3458831" cy="2167242"/>
          </a:xfrm>
          <a:prstGeom prst="rect">
            <a:avLst/>
          </a:prstGeom>
        </p:spPr>
      </p:pic>
      <p:sp>
        <p:nvSpPr>
          <p:cNvPr id="7" name="Arrow: Pentagon 12">
            <a:extLst>
              <a:ext uri="{FF2B5EF4-FFF2-40B4-BE49-F238E27FC236}">
                <a16:creationId xmlns="" xmlns:a16="http://schemas.microsoft.com/office/drawing/2014/main" id="{DF02644A-1EE6-4134-9928-AF586B7A2859}"/>
              </a:ext>
            </a:extLst>
          </p:cNvPr>
          <p:cNvSpPr/>
          <p:nvPr/>
        </p:nvSpPr>
        <p:spPr>
          <a:xfrm rot="5400000">
            <a:off x="11033877" y="3849723"/>
            <a:ext cx="598842" cy="1915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8" name="Arrow: Pentagon 12">
            <a:extLst>
              <a:ext uri="{FF2B5EF4-FFF2-40B4-BE49-F238E27FC236}">
                <a16:creationId xmlns="" xmlns:a16="http://schemas.microsoft.com/office/drawing/2014/main" id="{C64D03E6-3360-41A1-9FDB-FD5B18AB0CF3}"/>
              </a:ext>
            </a:extLst>
          </p:cNvPr>
          <p:cNvSpPr/>
          <p:nvPr/>
        </p:nvSpPr>
        <p:spPr>
          <a:xfrm rot="16200000">
            <a:off x="9754064" y="6445957"/>
            <a:ext cx="548743" cy="194062"/>
          </a:xfrm>
          <a:prstGeom prst="homePlate">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master</a:t>
            </a:r>
            <a:endParaRPr lang="en-US" sz="800" dirty="0">
              <a:solidFill>
                <a:schemeClr val="tx1"/>
              </a:solidFill>
            </a:endParaRPr>
          </a:p>
        </p:txBody>
      </p:sp>
      <p:sp>
        <p:nvSpPr>
          <p:cNvPr id="9" name="Arrow: Pentagon 12">
            <a:extLst>
              <a:ext uri="{FF2B5EF4-FFF2-40B4-BE49-F238E27FC236}">
                <a16:creationId xmlns="" xmlns:a16="http://schemas.microsoft.com/office/drawing/2014/main" id="{C64D03E6-3360-41A1-9FDB-FD5B18AB0CF3}"/>
              </a:ext>
            </a:extLst>
          </p:cNvPr>
          <p:cNvSpPr/>
          <p:nvPr/>
        </p:nvSpPr>
        <p:spPr>
          <a:xfrm rot="16200000">
            <a:off x="10894779" y="5992888"/>
            <a:ext cx="840098" cy="194062"/>
          </a:xfrm>
          <a:prstGeom prst="homePlat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Origin/master</a:t>
            </a:r>
            <a:endParaRPr lang="en-US" sz="800" dirty="0">
              <a:solidFill>
                <a:schemeClr val="tx1"/>
              </a:solidFill>
            </a:endParaRPr>
          </a:p>
        </p:txBody>
      </p:sp>
      <p:sp>
        <p:nvSpPr>
          <p:cNvPr id="10" name="TextBox 9"/>
          <p:cNvSpPr txBox="1"/>
          <p:nvPr/>
        </p:nvSpPr>
        <p:spPr>
          <a:xfrm>
            <a:off x="7046912" y="4956535"/>
            <a:ext cx="2519680" cy="646331"/>
          </a:xfrm>
          <a:prstGeom prst="rect">
            <a:avLst/>
          </a:prstGeom>
          <a:noFill/>
          <a:ln>
            <a:solidFill>
              <a:schemeClr val="accent1"/>
            </a:solidFill>
          </a:ln>
        </p:spPr>
        <p:txBody>
          <a:bodyPr wrap="square" rtlCol="0">
            <a:spAutoFit/>
          </a:bodyPr>
          <a:lstStyle/>
          <a:p>
            <a:r>
              <a:rPr lang="en-GB" sz="1200" dirty="0"/>
              <a:t>A branch in Git is simply a lightweight </a:t>
            </a:r>
            <a:r>
              <a:rPr lang="en-GB" sz="1200" b="1" u="sng" dirty="0"/>
              <a:t>movable pointer</a:t>
            </a:r>
            <a:r>
              <a:rPr lang="en-GB" sz="1200" dirty="0"/>
              <a:t> to one of these commits.</a:t>
            </a:r>
            <a:endParaRPr lang="en-US" sz="1200" dirty="0"/>
          </a:p>
        </p:txBody>
      </p:sp>
    </p:spTree>
    <p:extLst>
      <p:ext uri="{BB962C8B-B14F-4D97-AF65-F5344CB8AC3E}">
        <p14:creationId xmlns:p14="http://schemas.microsoft.com/office/powerpoint/2010/main" val="334835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endParaRPr lang="en-US" dirty="0"/>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92495" y="1981569"/>
            <a:ext cx="8915400" cy="3777622"/>
          </a:xfrm>
        </p:spPr>
        <p:txBody>
          <a:bodyPr>
            <a:normAutofit/>
          </a:bodyPr>
          <a:lstStyle/>
          <a:p>
            <a:pPr marL="0" indent="0">
              <a:buNone/>
            </a:pPr>
            <a:endParaRPr lang="fr-BE" sz="1400" dirty="0">
              <a:latin typeface="Courier New" panose="02070309020205020404" pitchFamily="49" charset="0"/>
              <a:cs typeface="Courier New" panose="02070309020205020404" pitchFamily="49" charset="0"/>
            </a:endParaRPr>
          </a:p>
          <a:p>
            <a:pPr marL="0" indent="0">
              <a:buNone/>
            </a:pPr>
            <a:endParaRPr lang="en-US" sz="1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891" y="270319"/>
            <a:ext cx="4839671" cy="6416231"/>
          </a:xfrm>
          <a:prstGeom prst="rect">
            <a:avLst/>
          </a:prstGeom>
        </p:spPr>
      </p:pic>
    </p:spTree>
    <p:extLst>
      <p:ext uri="{BB962C8B-B14F-4D97-AF65-F5344CB8AC3E}">
        <p14:creationId xmlns:p14="http://schemas.microsoft.com/office/powerpoint/2010/main" val="4786975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endParaRPr lang="en-US" dirty="0"/>
          </a:p>
        </p:txBody>
      </p:sp>
      <p:sp>
        <p:nvSpPr>
          <p:cNvPr id="4" name="Content Placeholder 3">
            <a:extLst>
              <a:ext uri="{FF2B5EF4-FFF2-40B4-BE49-F238E27FC236}">
                <a16:creationId xmlns="" xmlns:a16="http://schemas.microsoft.com/office/drawing/2014/main" id="{147BFE23-1FE6-4EDE-B05D-0A47083A4E9F}"/>
              </a:ext>
            </a:extLst>
          </p:cNvPr>
          <p:cNvSpPr>
            <a:spLocks noGrp="1"/>
          </p:cNvSpPr>
          <p:nvPr>
            <p:ph idx="1"/>
          </p:nvPr>
        </p:nvSpPr>
        <p:spPr>
          <a:xfrm>
            <a:off x="2592495" y="1981569"/>
            <a:ext cx="8915400" cy="3777622"/>
          </a:xfrm>
        </p:spPr>
        <p:txBody>
          <a:bodyPr>
            <a:normAutofit/>
          </a:bodyPr>
          <a:lstStyle/>
          <a:p>
            <a:pPr marL="0" indent="0">
              <a:buNone/>
            </a:pPr>
            <a:endParaRPr lang="fr-BE" sz="1400" dirty="0">
              <a:latin typeface="Courier New" panose="02070309020205020404" pitchFamily="49" charset="0"/>
              <a:cs typeface="Courier New" panose="02070309020205020404" pitchFamily="49" charset="0"/>
            </a:endParaRPr>
          </a:p>
          <a:p>
            <a:pPr marL="0" indent="0">
              <a:buNone/>
            </a:pPr>
            <a:endParaRPr lang="en-US" sz="1400" dirty="0"/>
          </a:p>
        </p:txBody>
      </p:sp>
      <p:pic>
        <p:nvPicPr>
          <p:cNvPr id="1026" name="Picture 2" descr="Résultat de recherche d'images pour &quot;in cas of fire git commi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146" y="624110"/>
            <a:ext cx="4762500" cy="601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145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2.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0306FE-3C13-447E-86EE-A14EA9341C8A}">
  <ds:schemaRefs>
    <ds:schemaRef ds:uri="http://www.w3.org/XML/1998/namespace"/>
    <ds:schemaRef ds:uri="http://schemas.openxmlformats.org/package/2006/metadata/core-properties"/>
    <ds:schemaRef ds:uri="http://purl.org/dc/elements/1.1/"/>
    <ds:schemaRef ds:uri="http://schemas.microsoft.com/office/infopath/2007/PartnerControls"/>
    <ds:schemaRef ds:uri="http://purl.org/dc/terms/"/>
    <ds:schemaRef ds:uri="http://purl.org/dc/dcmitype/"/>
    <ds:schemaRef ds:uri="http://schemas.microsoft.com/office/2006/documentManagement/types"/>
    <ds:schemaRef ds:uri="16c05727-aa75-4e4a-9b5f-8a80a1165891"/>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4245</Words>
  <Application>Microsoft Office PowerPoint</Application>
  <PresentationFormat>Widescreen</PresentationFormat>
  <Paragraphs>652</Paragraphs>
  <Slides>91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Calibri</vt:lpstr>
      <vt:lpstr>Century Gothic</vt:lpstr>
      <vt:lpstr>Courier New</vt:lpstr>
      <vt:lpstr>Wingdings</vt:lpstr>
      <vt:lpstr>Wingdings 3</vt:lpstr>
      <vt:lpstr>Wisp</vt:lpstr>
      <vt:lpstr>Git (Distributed Version Control System)</vt:lpstr>
      <vt:lpstr>Git (Theory)</vt:lpstr>
      <vt:lpstr>What is Git ?</vt:lpstr>
      <vt:lpstr>DCVS (Git) &amp; CVCS (SVN) : comparison</vt:lpstr>
      <vt:lpstr>Git (pros &amp; cons)</vt:lpstr>
      <vt:lpstr>Git bash (showing a graph with gitk)</vt:lpstr>
      <vt:lpstr>Git repositories </vt:lpstr>
      <vt:lpstr>Git repositories (schema) </vt:lpstr>
      <vt:lpstr>Git : 3 main branches</vt:lpstr>
      <vt:lpstr>Git main branches (schema) </vt:lpstr>
      <vt:lpstr>Git (Configuration)</vt:lpstr>
      <vt:lpstr>Git config levels</vt:lpstr>
      <vt:lpstr>Git (global configs)</vt:lpstr>
      <vt:lpstr>Git (Basic Command Lines)</vt:lpstr>
      <vt:lpstr>Git clone</vt:lpstr>
      <vt:lpstr>Git init</vt:lpstr>
      <vt:lpstr>Git status</vt:lpstr>
      <vt:lpstr>Git diff</vt:lpstr>
      <vt:lpstr>Git add</vt:lpstr>
      <vt:lpstr>Git reset</vt:lpstr>
      <vt:lpstr>Git reset --soft HEAD~ (Windows)</vt:lpstr>
      <vt:lpstr>Git reset --hard HEAD~ (Windows)</vt:lpstr>
      <vt:lpstr>Git commit</vt:lpstr>
      <vt:lpstr>Git commit --amend</vt:lpstr>
      <vt:lpstr>Git commit –amend (screenshots)</vt:lpstr>
      <vt:lpstr>Git tag</vt:lpstr>
      <vt:lpstr>Git tag (screenshots)</vt:lpstr>
      <vt:lpstr>Git tag (screenshots)</vt:lpstr>
      <vt:lpstr>Git tag (screenshots) for non annotated</vt:lpstr>
      <vt:lpstr>Git checkout</vt:lpstr>
      <vt:lpstr>Git checkout (ideally)</vt:lpstr>
      <vt:lpstr>Git checkout (ideally)</vt:lpstr>
      <vt:lpstr>Git merge</vt:lpstr>
      <vt:lpstr>Git merge (Remark 1)</vt:lpstr>
      <vt:lpstr>Git merge (Remark 2)</vt:lpstr>
      <vt:lpstr>Git merge (screenshots)</vt:lpstr>
      <vt:lpstr>Git merge (CONFLICT)</vt:lpstr>
      <vt:lpstr>How to look the branches ? </vt:lpstr>
      <vt:lpstr>Git remote</vt:lpstr>
      <vt:lpstr>Git remote (screenshots)</vt:lpstr>
      <vt:lpstr>Git remote (screenshots)</vt:lpstr>
      <vt:lpstr>Git push</vt:lpstr>
      <vt:lpstr>Git push (screenshots)</vt:lpstr>
      <vt:lpstr>Git push origin --tags (screenshots)</vt:lpstr>
      <vt:lpstr>Git pull</vt:lpstr>
      <vt:lpstr>Git pull (schemas)</vt:lpstr>
      <vt:lpstr>Git pull (schemas)</vt:lpstr>
      <vt:lpstr>Git pull (screenshots)</vt:lpstr>
      <vt:lpstr>Git fetch</vt:lpstr>
      <vt:lpstr>Git fetch (schema)</vt:lpstr>
      <vt:lpstr>Git stash</vt:lpstr>
      <vt:lpstr>Git stash (context)</vt:lpstr>
      <vt:lpstr>Git stash (context)</vt:lpstr>
      <vt:lpstr>Git stash push (schema)</vt:lpstr>
      <vt:lpstr>Git stash (show content before restoring it)</vt:lpstr>
      <vt:lpstr>Git stash pop (schema)</vt:lpstr>
      <vt:lpstr>Git stash apply (more safer than git stash pop)</vt:lpstr>
      <vt:lpstr>Gitk &amp; git log</vt:lpstr>
      <vt:lpstr>Git log --graph --oneline --decorate --all (create an alias)</vt:lpstr>
      <vt:lpstr>Git (SSH connections)</vt:lpstr>
      <vt:lpstr>Git SSH connection</vt:lpstr>
      <vt:lpstr>Git SSH connection</vt:lpstr>
      <vt:lpstr>Git SSH connection (auto-launch ssh-agent)</vt:lpstr>
      <vt:lpstr>Git SSH connection (auto-launch ssh-agent)</vt:lpstr>
      <vt:lpstr>Git SSH connection (auto-launch ssh-agent)</vt:lpstr>
      <vt:lpstr>Git (Best practices)</vt:lpstr>
      <vt:lpstr>Git fork</vt:lpstr>
      <vt:lpstr>Git global configs</vt:lpstr>
      <vt:lpstr>Git configs (--no-edit options)</vt:lpstr>
      <vt:lpstr>Git ignore</vt:lpstr>
      <vt:lpstr>Git (Finishing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Git (Command lines summay)</vt:lpstr>
      <vt:lpstr>Git clone &amp; init</vt:lpstr>
      <vt:lpstr>Git status &amp; diff</vt:lpstr>
      <vt:lpstr>Git add, reset &amp; commit</vt:lpstr>
      <vt:lpstr>Git stash</vt:lpstr>
      <vt:lpstr>Git fetch &amp; merge</vt:lpstr>
      <vt:lpstr>Git push &amp; tag</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2019-12-30T11:45:55Z</dcterms:created>
  <dcterms:modified xsi:type="dcterms:W3CDTF">2020-10-09T10:14:34Z</dcterms:modified>
</cp:coreProperties>
</file>